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3.xml" ContentType="application/vnd.openxmlformats-officedocument.presentationml.slide+xml"/>
  <Override PartName="/ppt/slides/slide14.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15" r:id="rId4"/>
  </p:sldMasterIdLst>
  <p:notesMasterIdLst>
    <p:notesMasterId r:id="rId19"/>
  </p:notesMasterIdLst>
  <p:handoutMasterIdLst>
    <p:handoutMasterId r:id="rId20"/>
  </p:handoutMasterIdLst>
  <p:sldIdLst>
    <p:sldId id="256" r:id="rId5"/>
    <p:sldId id="269" r:id="rId6"/>
    <p:sldId id="268" r:id="rId7"/>
    <p:sldId id="257" r:id="rId8"/>
    <p:sldId id="259" r:id="rId9"/>
    <p:sldId id="260" r:id="rId10"/>
    <p:sldId id="261" r:id="rId11"/>
    <p:sldId id="262" r:id="rId12"/>
    <p:sldId id="263" r:id="rId13"/>
    <p:sldId id="264" r:id="rId14"/>
    <p:sldId id="265" r:id="rId15"/>
    <p:sldId id="266" r:id="rId16"/>
    <p:sldId id="267" r:id="rId17"/>
    <p:sldId id="270"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FF0000"/>
    <a:srgbClr val="89C4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00" autoAdjust="0"/>
    <p:restoredTop sz="94660"/>
  </p:normalViewPr>
  <p:slideViewPr>
    <p:cSldViewPr>
      <p:cViewPr varScale="1">
        <p:scale>
          <a:sx n="129" d="100"/>
          <a:sy n="129" d="100"/>
        </p:scale>
        <p:origin x="1368"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098DD30-4701-4A11-90EC-289E7973D6EA}" type="datetimeFigureOut">
              <a:rPr lang="en-US" smtClean="0"/>
              <a:t>10/24/2022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E078E2F-D530-4BF2-BA6E-598C9162FD3E}" type="slidenum">
              <a:rPr lang="en-US" smtClean="0"/>
              <a:t>‹#›</a:t>
            </a:fld>
            <a:endParaRPr lang="en-US"/>
          </a:p>
        </p:txBody>
      </p:sp>
    </p:spTree>
    <p:extLst>
      <p:ext uri="{BB962C8B-B14F-4D97-AF65-F5344CB8AC3E}">
        <p14:creationId xmlns:p14="http://schemas.microsoft.com/office/powerpoint/2010/main" val="9446590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560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560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429C2F9-8CDE-4E07-93C9-71CBFA8899E0}"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429C2F9-8CDE-4E07-93C9-71CBFA8899E0}" type="slidenum">
              <a:rPr lang="en-US" altLang="en-US" smtClean="0"/>
              <a:pPr/>
              <a:t>3</a:t>
            </a:fld>
            <a:endParaRPr lang="en-US" altLang="en-US"/>
          </a:p>
        </p:txBody>
      </p:sp>
    </p:spTree>
    <p:extLst>
      <p:ext uri="{BB962C8B-B14F-4D97-AF65-F5344CB8AC3E}">
        <p14:creationId xmlns:p14="http://schemas.microsoft.com/office/powerpoint/2010/main" val="2325963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1, 2022 </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Disabilities Advisory Commission</a:t>
            </a:r>
            <a:endParaRPr lang="en-US"/>
          </a:p>
        </p:txBody>
      </p:sp>
      <p:sp>
        <p:nvSpPr>
          <p:cNvPr id="6" name="Slide Number Placeholder 5"/>
          <p:cNvSpPr>
            <a:spLocks noGrp="1"/>
          </p:cNvSpPr>
          <p:nvPr>
            <p:ph type="sldNum" sz="quarter" idx="12"/>
          </p:nvPr>
        </p:nvSpPr>
        <p:spPr/>
        <p:txBody>
          <a:bodyPr/>
          <a:lstStyle>
            <a:lvl1pPr>
              <a:defRPr/>
            </a:lvl1pPr>
          </a:lstStyle>
          <a:p>
            <a:fld id="{22DFED95-16BD-47EB-9DA5-4950737E0BEA}" type="slidenum">
              <a:rPr lang="en-US" altLang="en-US"/>
              <a:pPr/>
              <a:t>‹#›</a:t>
            </a:fld>
            <a:endParaRPr lang="en-US" altLang="en-US"/>
          </a:p>
        </p:txBody>
      </p:sp>
    </p:spTree>
    <p:extLst>
      <p:ext uri="{BB962C8B-B14F-4D97-AF65-F5344CB8AC3E}">
        <p14:creationId xmlns:p14="http://schemas.microsoft.com/office/powerpoint/2010/main" val="1807666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1, 2022 </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Disabilities Advisory Commission</a:t>
            </a:r>
            <a:endParaRPr lang="en-US"/>
          </a:p>
        </p:txBody>
      </p:sp>
      <p:sp>
        <p:nvSpPr>
          <p:cNvPr id="6" name="Slide Number Placeholder 5"/>
          <p:cNvSpPr>
            <a:spLocks noGrp="1"/>
          </p:cNvSpPr>
          <p:nvPr>
            <p:ph type="sldNum" sz="quarter" idx="12"/>
          </p:nvPr>
        </p:nvSpPr>
        <p:spPr/>
        <p:txBody>
          <a:bodyPr/>
          <a:lstStyle>
            <a:lvl1pPr>
              <a:defRPr/>
            </a:lvl1pPr>
          </a:lstStyle>
          <a:p>
            <a:fld id="{8BFBFF1C-CF58-4922-A6E3-C16439BA7283}" type="slidenum">
              <a:rPr lang="en-US" altLang="en-US"/>
              <a:pPr/>
              <a:t>‹#›</a:t>
            </a:fld>
            <a:endParaRPr lang="en-US" altLang="en-US"/>
          </a:p>
        </p:txBody>
      </p:sp>
    </p:spTree>
    <p:extLst>
      <p:ext uri="{BB962C8B-B14F-4D97-AF65-F5344CB8AC3E}">
        <p14:creationId xmlns:p14="http://schemas.microsoft.com/office/powerpoint/2010/main" val="3378801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1, 2022 </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Disabilities Advisory Commission</a:t>
            </a:r>
            <a:endParaRPr lang="en-US"/>
          </a:p>
        </p:txBody>
      </p:sp>
      <p:sp>
        <p:nvSpPr>
          <p:cNvPr id="6" name="Slide Number Placeholder 5"/>
          <p:cNvSpPr>
            <a:spLocks noGrp="1"/>
          </p:cNvSpPr>
          <p:nvPr>
            <p:ph type="sldNum" sz="quarter" idx="12"/>
          </p:nvPr>
        </p:nvSpPr>
        <p:spPr/>
        <p:txBody>
          <a:bodyPr/>
          <a:lstStyle>
            <a:lvl1pPr>
              <a:defRPr/>
            </a:lvl1pPr>
          </a:lstStyle>
          <a:p>
            <a:fld id="{BB53D627-CC55-4FFA-9AB5-DAA411F0362F}" type="slidenum">
              <a:rPr lang="en-US" altLang="en-US"/>
              <a:pPr/>
              <a:t>‹#›</a:t>
            </a:fld>
            <a:endParaRPr lang="en-US" altLang="en-US"/>
          </a:p>
        </p:txBody>
      </p:sp>
    </p:spTree>
    <p:extLst>
      <p:ext uri="{BB962C8B-B14F-4D97-AF65-F5344CB8AC3E}">
        <p14:creationId xmlns:p14="http://schemas.microsoft.com/office/powerpoint/2010/main" val="1770700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1, 2022 </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Disabilities Advisory Commission</a:t>
            </a:r>
            <a:endParaRPr lang="en-US"/>
          </a:p>
        </p:txBody>
      </p:sp>
      <p:sp>
        <p:nvSpPr>
          <p:cNvPr id="6" name="Slide Number Placeholder 5"/>
          <p:cNvSpPr>
            <a:spLocks noGrp="1"/>
          </p:cNvSpPr>
          <p:nvPr>
            <p:ph type="sldNum" sz="quarter" idx="12"/>
          </p:nvPr>
        </p:nvSpPr>
        <p:spPr/>
        <p:txBody>
          <a:bodyPr/>
          <a:lstStyle>
            <a:lvl1pPr>
              <a:defRPr/>
            </a:lvl1pPr>
          </a:lstStyle>
          <a:p>
            <a:fld id="{ADF59058-DE62-4A22-A3AC-29B26896C1B4}" type="slidenum">
              <a:rPr lang="en-US" altLang="en-US"/>
              <a:pPr/>
              <a:t>‹#›</a:t>
            </a:fld>
            <a:endParaRPr lang="en-US" altLang="en-US"/>
          </a:p>
        </p:txBody>
      </p:sp>
    </p:spTree>
    <p:extLst>
      <p:ext uri="{BB962C8B-B14F-4D97-AF65-F5344CB8AC3E}">
        <p14:creationId xmlns:p14="http://schemas.microsoft.com/office/powerpoint/2010/main" val="263840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1, 2022 </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Disabilities Advisory Commission</a:t>
            </a:r>
            <a:endParaRPr lang="en-US"/>
          </a:p>
        </p:txBody>
      </p:sp>
      <p:sp>
        <p:nvSpPr>
          <p:cNvPr id="6" name="Slide Number Placeholder 5"/>
          <p:cNvSpPr>
            <a:spLocks noGrp="1"/>
          </p:cNvSpPr>
          <p:nvPr>
            <p:ph type="sldNum" sz="quarter" idx="12"/>
          </p:nvPr>
        </p:nvSpPr>
        <p:spPr/>
        <p:txBody>
          <a:bodyPr/>
          <a:lstStyle>
            <a:lvl1pPr>
              <a:defRPr/>
            </a:lvl1pPr>
          </a:lstStyle>
          <a:p>
            <a:fld id="{18A596F4-D812-472F-8A46-CBF529D589C8}" type="slidenum">
              <a:rPr lang="en-US" altLang="en-US"/>
              <a:pPr/>
              <a:t>‹#›</a:t>
            </a:fld>
            <a:endParaRPr lang="en-US" altLang="en-US"/>
          </a:p>
        </p:txBody>
      </p:sp>
    </p:spTree>
    <p:extLst>
      <p:ext uri="{BB962C8B-B14F-4D97-AF65-F5344CB8AC3E}">
        <p14:creationId xmlns:p14="http://schemas.microsoft.com/office/powerpoint/2010/main" val="1682635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November 1, 2022 </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Disabilities Advisory Commission</a:t>
            </a:r>
            <a:endParaRPr lang="en-US"/>
          </a:p>
        </p:txBody>
      </p:sp>
      <p:sp>
        <p:nvSpPr>
          <p:cNvPr id="7" name="Slide Number Placeholder 5"/>
          <p:cNvSpPr>
            <a:spLocks noGrp="1"/>
          </p:cNvSpPr>
          <p:nvPr>
            <p:ph type="sldNum" sz="quarter" idx="12"/>
          </p:nvPr>
        </p:nvSpPr>
        <p:spPr/>
        <p:txBody>
          <a:bodyPr/>
          <a:lstStyle>
            <a:lvl1pPr>
              <a:defRPr/>
            </a:lvl1pPr>
          </a:lstStyle>
          <a:p>
            <a:fld id="{0DE70FA6-9D61-4FFC-9418-0B334E8B6E6E}" type="slidenum">
              <a:rPr lang="en-US" altLang="en-US"/>
              <a:pPr/>
              <a:t>‹#›</a:t>
            </a:fld>
            <a:endParaRPr lang="en-US" altLang="en-US"/>
          </a:p>
        </p:txBody>
      </p:sp>
    </p:spTree>
    <p:extLst>
      <p:ext uri="{BB962C8B-B14F-4D97-AF65-F5344CB8AC3E}">
        <p14:creationId xmlns:p14="http://schemas.microsoft.com/office/powerpoint/2010/main" val="3831643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November 1, 2022 </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Disabilities Advisory Commission</a:t>
            </a:r>
            <a:endParaRPr lang="en-US"/>
          </a:p>
        </p:txBody>
      </p:sp>
      <p:sp>
        <p:nvSpPr>
          <p:cNvPr id="9" name="Slide Number Placeholder 5"/>
          <p:cNvSpPr>
            <a:spLocks noGrp="1"/>
          </p:cNvSpPr>
          <p:nvPr>
            <p:ph type="sldNum" sz="quarter" idx="12"/>
          </p:nvPr>
        </p:nvSpPr>
        <p:spPr/>
        <p:txBody>
          <a:bodyPr/>
          <a:lstStyle>
            <a:lvl1pPr>
              <a:defRPr/>
            </a:lvl1pPr>
          </a:lstStyle>
          <a:p>
            <a:fld id="{93CF3079-0B39-422E-AB90-F2ED2D12B82F}" type="slidenum">
              <a:rPr lang="en-US" altLang="en-US"/>
              <a:pPr/>
              <a:t>‹#›</a:t>
            </a:fld>
            <a:endParaRPr lang="en-US" altLang="en-US"/>
          </a:p>
        </p:txBody>
      </p:sp>
    </p:spTree>
    <p:extLst>
      <p:ext uri="{BB962C8B-B14F-4D97-AF65-F5344CB8AC3E}">
        <p14:creationId xmlns:p14="http://schemas.microsoft.com/office/powerpoint/2010/main" val="1597624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November 1, 2022 </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Disabilities Advisory Commission</a:t>
            </a:r>
            <a:endParaRPr lang="en-US"/>
          </a:p>
        </p:txBody>
      </p:sp>
      <p:sp>
        <p:nvSpPr>
          <p:cNvPr id="5" name="Slide Number Placeholder 5"/>
          <p:cNvSpPr>
            <a:spLocks noGrp="1"/>
          </p:cNvSpPr>
          <p:nvPr>
            <p:ph type="sldNum" sz="quarter" idx="12"/>
          </p:nvPr>
        </p:nvSpPr>
        <p:spPr/>
        <p:txBody>
          <a:bodyPr/>
          <a:lstStyle>
            <a:lvl1pPr>
              <a:defRPr/>
            </a:lvl1pPr>
          </a:lstStyle>
          <a:p>
            <a:fld id="{0B7E06FC-402A-4BAB-87B5-4CFE5CE84C68}" type="slidenum">
              <a:rPr lang="en-US" altLang="en-US"/>
              <a:pPr/>
              <a:t>‹#›</a:t>
            </a:fld>
            <a:endParaRPr lang="en-US" altLang="en-US"/>
          </a:p>
        </p:txBody>
      </p:sp>
    </p:spTree>
    <p:extLst>
      <p:ext uri="{BB962C8B-B14F-4D97-AF65-F5344CB8AC3E}">
        <p14:creationId xmlns:p14="http://schemas.microsoft.com/office/powerpoint/2010/main" val="150546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November 1, 2022 </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Disabilities Advisory Commission</a:t>
            </a:r>
            <a:endParaRPr lang="en-US"/>
          </a:p>
        </p:txBody>
      </p:sp>
      <p:sp>
        <p:nvSpPr>
          <p:cNvPr id="4" name="Slide Number Placeholder 5"/>
          <p:cNvSpPr>
            <a:spLocks noGrp="1"/>
          </p:cNvSpPr>
          <p:nvPr>
            <p:ph type="sldNum" sz="quarter" idx="12"/>
          </p:nvPr>
        </p:nvSpPr>
        <p:spPr/>
        <p:txBody>
          <a:bodyPr/>
          <a:lstStyle>
            <a:lvl1pPr>
              <a:defRPr/>
            </a:lvl1pPr>
          </a:lstStyle>
          <a:p>
            <a:fld id="{E0DA84ED-4303-4A6D-84FF-FA037ECB52F2}" type="slidenum">
              <a:rPr lang="en-US" altLang="en-US"/>
              <a:pPr/>
              <a:t>‹#›</a:t>
            </a:fld>
            <a:endParaRPr lang="en-US" altLang="en-US"/>
          </a:p>
        </p:txBody>
      </p:sp>
    </p:spTree>
    <p:extLst>
      <p:ext uri="{BB962C8B-B14F-4D97-AF65-F5344CB8AC3E}">
        <p14:creationId xmlns:p14="http://schemas.microsoft.com/office/powerpoint/2010/main" val="287613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1, 2022 </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Disabilities Advisory Commission</a:t>
            </a:r>
            <a:endParaRPr lang="en-US"/>
          </a:p>
        </p:txBody>
      </p:sp>
      <p:sp>
        <p:nvSpPr>
          <p:cNvPr id="7" name="Slide Number Placeholder 5"/>
          <p:cNvSpPr>
            <a:spLocks noGrp="1"/>
          </p:cNvSpPr>
          <p:nvPr>
            <p:ph type="sldNum" sz="quarter" idx="12"/>
          </p:nvPr>
        </p:nvSpPr>
        <p:spPr/>
        <p:txBody>
          <a:bodyPr/>
          <a:lstStyle>
            <a:lvl1pPr>
              <a:defRPr/>
            </a:lvl1pPr>
          </a:lstStyle>
          <a:p>
            <a:fld id="{7858476A-A925-476B-822C-C695DC0C7508}" type="slidenum">
              <a:rPr lang="en-US" altLang="en-US"/>
              <a:pPr/>
              <a:t>‹#›</a:t>
            </a:fld>
            <a:endParaRPr lang="en-US" altLang="en-US"/>
          </a:p>
        </p:txBody>
      </p:sp>
    </p:spTree>
    <p:extLst>
      <p:ext uri="{BB962C8B-B14F-4D97-AF65-F5344CB8AC3E}">
        <p14:creationId xmlns:p14="http://schemas.microsoft.com/office/powerpoint/2010/main" val="611477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1, 2022 </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Disabilities Advisory Commission</a:t>
            </a:r>
            <a:endParaRPr lang="en-US"/>
          </a:p>
        </p:txBody>
      </p:sp>
      <p:sp>
        <p:nvSpPr>
          <p:cNvPr id="7" name="Slide Number Placeholder 5"/>
          <p:cNvSpPr>
            <a:spLocks noGrp="1"/>
          </p:cNvSpPr>
          <p:nvPr>
            <p:ph type="sldNum" sz="quarter" idx="12"/>
          </p:nvPr>
        </p:nvSpPr>
        <p:spPr/>
        <p:txBody>
          <a:bodyPr/>
          <a:lstStyle>
            <a:lvl1pPr>
              <a:defRPr/>
            </a:lvl1pPr>
          </a:lstStyle>
          <a:p>
            <a:fld id="{15D9B9EF-DA12-4904-867C-E52D416CCE6C}" type="slidenum">
              <a:rPr lang="en-US" altLang="en-US"/>
              <a:pPr/>
              <a:t>‹#›</a:t>
            </a:fld>
            <a:endParaRPr lang="en-US" altLang="en-US"/>
          </a:p>
        </p:txBody>
      </p:sp>
    </p:spTree>
    <p:extLst>
      <p:ext uri="{BB962C8B-B14F-4D97-AF65-F5344CB8AC3E}">
        <p14:creationId xmlns:p14="http://schemas.microsoft.com/office/powerpoint/2010/main" val="1332953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r>
              <a:rPr lang="en-US" smtClean="0"/>
              <a:t>November 1, 2022 </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en-US" smtClean="0"/>
              <a:t>Disabilities Advisory Commission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ACCCA73-5511-443B-B959-686AC930ABAE}" type="slidenum">
              <a:rPr lang="en-US" altLang="en-US"/>
              <a:pPr/>
              <a:t>‹#›</a:t>
            </a:fld>
            <a:endParaRPr lang="en-US" altLang="en-US"/>
          </a:p>
        </p:txBody>
      </p:sp>
      <p:sp>
        <p:nvSpPr>
          <p:cNvPr id="1031" name="Line 7"/>
          <p:cNvSpPr>
            <a:spLocks noChangeShapeType="1"/>
          </p:cNvSpPr>
          <p:nvPr userDrawn="1"/>
        </p:nvSpPr>
        <p:spPr bwMode="auto">
          <a:xfrm>
            <a:off x="457200" y="6248400"/>
            <a:ext cx="8229600" cy="0"/>
          </a:xfrm>
          <a:prstGeom prst="line">
            <a:avLst/>
          </a:prstGeom>
          <a:noFill/>
          <a:ln w="19050">
            <a:solidFill>
              <a:srgbClr val="0066CC"/>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152" r:id="rId1"/>
    <p:sldLayoutId id="2147484153" r:id="rId2"/>
    <p:sldLayoutId id="2147484162" r:id="rId3"/>
    <p:sldLayoutId id="2147484154" r:id="rId4"/>
    <p:sldLayoutId id="2147484155" r:id="rId5"/>
    <p:sldLayoutId id="2147484156" r:id="rId6"/>
    <p:sldLayoutId id="2147484157" r:id="rId7"/>
    <p:sldLayoutId id="2147484158" r:id="rId8"/>
    <p:sldLayoutId id="2147484159" r:id="rId9"/>
    <p:sldLayoutId id="2147484160" r:id="rId10"/>
    <p:sldLayoutId id="214748416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subTitle" idx="1"/>
          </p:nvPr>
        </p:nvSpPr>
        <p:spPr>
          <a:xfrm>
            <a:off x="1143000" y="3657600"/>
            <a:ext cx="6934200" cy="1689100"/>
          </a:xfrm>
        </p:spPr>
        <p:txBody>
          <a:bodyPr rtlCol="0">
            <a:normAutofit/>
          </a:bodyPr>
          <a:lstStyle/>
          <a:p>
            <a:pPr eaLnBrk="1" fontAlgn="auto" hangingPunct="1">
              <a:lnSpc>
                <a:spcPct val="90000"/>
              </a:lnSpc>
              <a:spcAft>
                <a:spcPts val="0"/>
              </a:spcAft>
              <a:buFont typeface="Arial" charset="0"/>
              <a:buNone/>
              <a:defRPr/>
            </a:pPr>
            <a:r>
              <a:rPr lang="en-US" sz="2800" dirty="0" smtClean="0">
                <a:solidFill>
                  <a:schemeClr val="tx1"/>
                </a:solidFill>
                <a:cs typeface="Tahoma" pitchFamily="34" charset="0"/>
              </a:rPr>
              <a:t>Department of Technology</a:t>
            </a:r>
            <a:endParaRPr lang="en-US" sz="2400" dirty="0" smtClean="0">
              <a:solidFill>
                <a:schemeClr val="tx1"/>
              </a:solidFill>
              <a:cs typeface="Tahoma" pitchFamily="34" charset="0"/>
            </a:endParaRPr>
          </a:p>
          <a:p>
            <a:pPr eaLnBrk="1" fontAlgn="auto" hangingPunct="1">
              <a:lnSpc>
                <a:spcPct val="90000"/>
              </a:lnSpc>
              <a:spcAft>
                <a:spcPts val="0"/>
              </a:spcAft>
              <a:buFont typeface="Arial" charset="0"/>
              <a:buNone/>
              <a:defRPr/>
            </a:pPr>
            <a:endParaRPr lang="en-US" sz="1200" dirty="0" smtClean="0">
              <a:solidFill>
                <a:schemeClr val="tx1"/>
              </a:solidFill>
              <a:cs typeface="Tahoma" pitchFamily="34" charset="0"/>
            </a:endParaRPr>
          </a:p>
          <a:p>
            <a:pPr eaLnBrk="1" fontAlgn="auto" hangingPunct="1">
              <a:lnSpc>
                <a:spcPct val="90000"/>
              </a:lnSpc>
              <a:spcAft>
                <a:spcPts val="0"/>
              </a:spcAft>
              <a:buFont typeface="Arial" charset="0"/>
              <a:buNone/>
              <a:defRPr/>
            </a:pPr>
            <a:r>
              <a:rPr lang="en-US" sz="2400" dirty="0" smtClean="0">
                <a:solidFill>
                  <a:schemeClr val="tx1"/>
                </a:solidFill>
                <a:cs typeface="Tahoma" pitchFamily="34" charset="0"/>
              </a:rPr>
              <a:t> </a:t>
            </a:r>
          </a:p>
          <a:p>
            <a:pPr eaLnBrk="1" fontAlgn="auto" hangingPunct="1">
              <a:lnSpc>
                <a:spcPct val="90000"/>
              </a:lnSpc>
              <a:spcAft>
                <a:spcPts val="0"/>
              </a:spcAft>
              <a:buFont typeface="Arial" charset="0"/>
              <a:buNone/>
              <a:defRPr/>
            </a:pPr>
            <a:endParaRPr lang="en-US" sz="2000" dirty="0" smtClean="0">
              <a:latin typeface="Arial Black" pitchFamily="34" charset="0"/>
            </a:endParaRPr>
          </a:p>
        </p:txBody>
      </p:sp>
      <p:pic>
        <p:nvPicPr>
          <p:cNvPr id="3075" name="Picture 4" descr="saccty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888" y="76200"/>
            <a:ext cx="6400800"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1"/>
          <p:cNvSpPr txBox="1">
            <a:spLocks noChangeArrowheads="1"/>
          </p:cNvSpPr>
          <p:nvPr/>
        </p:nvSpPr>
        <p:spPr bwMode="auto">
          <a:xfrm>
            <a:off x="609600" y="1870075"/>
            <a:ext cx="8001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400" dirty="0" smtClean="0">
                <a:cs typeface="Arial" panose="020B0604020202020204" pitchFamily="34" charset="0"/>
              </a:rPr>
              <a:t>DAC Annual Report</a:t>
            </a:r>
            <a:endParaRPr lang="en-US" altLang="en-US" sz="4400" dirty="0">
              <a:cs typeface="Arial" panose="020B0604020202020204" pitchFamily="34" charset="0"/>
            </a:endParaRPr>
          </a:p>
        </p:txBody>
      </p:sp>
      <p:sp>
        <p:nvSpPr>
          <p:cNvPr id="6" name="Rectangle 5"/>
          <p:cNvSpPr/>
          <p:nvPr/>
        </p:nvSpPr>
        <p:spPr>
          <a:xfrm>
            <a:off x="336550" y="4419600"/>
            <a:ext cx="8415338" cy="46038"/>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01638" y="6238875"/>
            <a:ext cx="8415337" cy="46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381000" y="1524000"/>
            <a:ext cx="8272463" cy="4572000"/>
          </a:xfrm>
        </p:spPr>
        <p:txBody>
          <a:bodyPr/>
          <a:lstStyle/>
          <a:p>
            <a:pPr marL="0" indent="0" eaLnBrk="1" hangingPunct="1">
              <a:spcBef>
                <a:spcPct val="0"/>
              </a:spcBef>
              <a:buNone/>
            </a:pPr>
            <a:r>
              <a:rPr lang="en-US" altLang="en-US" sz="2400" dirty="0" smtClean="0">
                <a:cs typeface="Arial" panose="020B0604020202020204" pitchFamily="34" charset="0"/>
              </a:rPr>
              <a:t>Recommendation</a:t>
            </a:r>
          </a:p>
          <a:p>
            <a:pPr marL="0" indent="0" eaLnBrk="1" hangingPunct="1">
              <a:spcBef>
                <a:spcPct val="0"/>
              </a:spcBef>
              <a:buNone/>
            </a:pPr>
            <a:r>
              <a:rPr lang="en-US" sz="1600" dirty="0"/>
              <a:t>Seek information regarding how accessible the county website and department webpages are to people using screen reader, magnification, and other assistive software, as well as completing online forms.</a:t>
            </a:r>
          </a:p>
          <a:p>
            <a:pPr marL="0" indent="0" eaLnBrk="1" hangingPunct="1">
              <a:spcBef>
                <a:spcPct val="0"/>
              </a:spcBef>
              <a:buNone/>
            </a:pPr>
            <a:endParaRPr lang="en-US" altLang="en-US" sz="1600" dirty="0"/>
          </a:p>
          <a:p>
            <a:pPr marL="0" indent="0" eaLnBrk="1" hangingPunct="1">
              <a:spcBef>
                <a:spcPct val="0"/>
              </a:spcBef>
              <a:buNone/>
            </a:pPr>
            <a:r>
              <a:rPr lang="en-US" altLang="en-US" sz="2400" dirty="0" smtClean="0">
                <a:cs typeface="Arial" panose="020B0604020202020204" pitchFamily="34" charset="0"/>
              </a:rPr>
              <a:t>Response </a:t>
            </a:r>
          </a:p>
          <a:p>
            <a:pPr marL="0" indent="0" eaLnBrk="1" hangingPunct="1">
              <a:spcBef>
                <a:spcPct val="0"/>
              </a:spcBef>
              <a:buNone/>
            </a:pPr>
            <a:r>
              <a:rPr lang="en-US" sz="1600" dirty="0"/>
              <a:t>DTech will test our new solutions with screen readers, magnification and other software. Online form creation will be included in the training mentioned </a:t>
            </a:r>
            <a:r>
              <a:rPr lang="en-US" sz="1600" dirty="0" smtClean="0"/>
              <a:t>earlier </a:t>
            </a:r>
            <a:r>
              <a:rPr lang="en-US" sz="1600" dirty="0"/>
              <a:t>for our content/form creators.</a:t>
            </a:r>
            <a:endParaRPr lang="en-US" altLang="en-US" sz="1600" dirty="0"/>
          </a:p>
        </p:txBody>
      </p:sp>
      <p:sp>
        <p:nvSpPr>
          <p:cNvPr id="4099" name="Date Placeholder 3"/>
          <p:cNvSpPr>
            <a:spLocks noGrp="1"/>
          </p:cNvSpPr>
          <p:nvPr>
            <p:ph type="dt" sz="quarter" idx="10"/>
          </p:nvPr>
        </p:nvSpPr>
        <p:spPr bwMode="auto">
          <a:xfrm>
            <a:off x="347663" y="6275774"/>
            <a:ext cx="15240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mn-lt"/>
                <a:cs typeface="Arial" panose="020B0604020202020204" pitchFamily="34" charset="0"/>
              </a:rPr>
              <a:t>November 1, 2022 </a:t>
            </a:r>
          </a:p>
        </p:txBody>
      </p:sp>
      <p:sp>
        <p:nvSpPr>
          <p:cNvPr id="4101" name="Slide Number Placeholder 5"/>
          <p:cNvSpPr>
            <a:spLocks noGrp="1"/>
          </p:cNvSpPr>
          <p:nvPr>
            <p:ph type="sldNum" sz="quarter" idx="12"/>
          </p:nvPr>
        </p:nvSpPr>
        <p:spPr bwMode="auto">
          <a:xfrm>
            <a:off x="8408988" y="6267450"/>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251A4C-BE8A-4D3F-B670-FFFDD555A216}" type="slidenum">
              <a:rPr lang="en-US" altLang="en-US">
                <a:latin typeface="+mn-lt"/>
              </a:rPr>
              <a:pPr eaLnBrk="1" hangingPunct="1"/>
              <a:t>10</a:t>
            </a:fld>
            <a:endParaRPr lang="en-US" altLang="en-US" dirty="0">
              <a:latin typeface="+mn-lt"/>
            </a:endParaRPr>
          </a:p>
        </p:txBody>
      </p:sp>
      <p:sp>
        <p:nvSpPr>
          <p:cNvPr id="4103" name="TextBox 2"/>
          <p:cNvSpPr txBox="1">
            <a:spLocks noChangeArrowheads="1"/>
          </p:cNvSpPr>
          <p:nvPr/>
        </p:nvSpPr>
        <p:spPr bwMode="auto">
          <a:xfrm>
            <a:off x="347663" y="381000"/>
            <a:ext cx="8305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dirty="0" smtClean="0">
                <a:cs typeface="Arial" panose="020B0604020202020204" pitchFamily="34" charset="0"/>
              </a:rPr>
              <a:t>Recommendation 7</a:t>
            </a:r>
          </a:p>
          <a:p>
            <a:pPr eaLnBrk="1" hangingPunct="1"/>
            <a:endParaRPr lang="en-US" altLang="en-US" sz="3600" dirty="0">
              <a:cs typeface="Arial" panose="020B0604020202020204" pitchFamily="34" charset="0"/>
            </a:endParaRPr>
          </a:p>
        </p:txBody>
      </p:sp>
      <p:cxnSp>
        <p:nvCxnSpPr>
          <p:cNvPr id="3" name="Straight Connector 2"/>
          <p:cNvCxnSpPr/>
          <p:nvPr/>
        </p:nvCxnSpPr>
        <p:spPr>
          <a:xfrm flipH="1">
            <a:off x="347663" y="6248400"/>
            <a:ext cx="8415337"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47663" y="1027113"/>
            <a:ext cx="8415337" cy="46037"/>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ooter Placeholder 4"/>
          <p:cNvSpPr>
            <a:spLocks noGrp="1"/>
          </p:cNvSpPr>
          <p:nvPr>
            <p:ph type="ftr" sz="quarter" idx="11"/>
          </p:nvPr>
        </p:nvSpPr>
        <p:spPr bwMode="auto">
          <a:xfrm>
            <a:off x="2590800" y="6252482"/>
            <a:ext cx="44958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mn-lt"/>
                <a:cs typeface="Tahoma" panose="020B0604030504040204" pitchFamily="34" charset="0"/>
              </a:rPr>
              <a:t>Disabilities Advisory Commission</a:t>
            </a:r>
          </a:p>
        </p:txBody>
      </p:sp>
    </p:spTree>
    <p:extLst>
      <p:ext uri="{BB962C8B-B14F-4D97-AF65-F5344CB8AC3E}">
        <p14:creationId xmlns:p14="http://schemas.microsoft.com/office/powerpoint/2010/main" val="276322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397277" y="1233487"/>
            <a:ext cx="8219674" cy="4854576"/>
          </a:xfrm>
        </p:spPr>
        <p:txBody>
          <a:bodyPr/>
          <a:lstStyle/>
          <a:p>
            <a:pPr marL="0" indent="0" eaLnBrk="1" hangingPunct="1">
              <a:spcBef>
                <a:spcPct val="0"/>
              </a:spcBef>
              <a:buNone/>
            </a:pPr>
            <a:r>
              <a:rPr lang="en-US" altLang="en-US" sz="2400" dirty="0" smtClean="0">
                <a:cs typeface="Arial" panose="020B0604020202020204" pitchFamily="34" charset="0"/>
              </a:rPr>
              <a:t>Recommendation</a:t>
            </a:r>
          </a:p>
          <a:p>
            <a:pPr marL="0" indent="0">
              <a:buNone/>
            </a:pPr>
            <a:r>
              <a:rPr lang="en-US" sz="1600" dirty="0" smtClean="0"/>
              <a:t>Provide funding </a:t>
            </a:r>
            <a:r>
              <a:rPr lang="en-US" sz="1600" dirty="0"/>
              <a:t>to the Department of Technology (DTech) to establish a permanent DTech Division of Web and information and Communication Technology (WICT).</a:t>
            </a:r>
          </a:p>
          <a:p>
            <a:pPr marL="0" indent="0">
              <a:buNone/>
            </a:pPr>
            <a:r>
              <a:rPr lang="en-US" sz="1600" dirty="0"/>
              <a:t>Hire or appoint a permanent web accessibility coordinator and staff for the WICT who have verifiable knowledge and experience with the requirements of accessible website development, Title II of the ADA, Web Content Accessibility Guidelines (WCAG), Section 508 of the Rehabilitation Act, and Section 255 of the Telecommunications Act.  The coordinator and/or staff shall be responsible for but not limited to:</a:t>
            </a:r>
          </a:p>
          <a:p>
            <a:pPr lvl="0"/>
            <a:r>
              <a:rPr lang="en-US" sz="1600" dirty="0"/>
              <a:t>Coordinating the county’s compliance with regulations and standards for information and communication technology (ICT) and web access.</a:t>
            </a:r>
          </a:p>
          <a:p>
            <a:pPr lvl="0"/>
            <a:r>
              <a:rPr lang="en-US" sz="1600" dirty="0"/>
              <a:t>Providing ongoing oversight, support, and training for designated staff to be knowledgeable about accessible website development, Title II of the ADA, WCAG, Section 508 of the Rehabilitation Act, and Section 255 of the Telecommunications Act.</a:t>
            </a:r>
          </a:p>
          <a:p>
            <a:r>
              <a:rPr lang="en-US" sz="1600" dirty="0"/>
              <a:t>Providing ongoing oversight, support, and training for designated staff to be knowledgeable about the development, procurement, maintenance, and use of ICT that is accessible to people with disabilities</a:t>
            </a:r>
            <a:r>
              <a:rPr lang="en-US" sz="1600" dirty="0" smtClean="0"/>
              <a:t>.</a:t>
            </a:r>
            <a:endParaRPr lang="en-US" sz="1600" dirty="0"/>
          </a:p>
        </p:txBody>
      </p:sp>
      <p:sp>
        <p:nvSpPr>
          <p:cNvPr id="4099" name="Date Placeholder 3"/>
          <p:cNvSpPr>
            <a:spLocks noGrp="1"/>
          </p:cNvSpPr>
          <p:nvPr>
            <p:ph type="dt" sz="quarter" idx="10"/>
          </p:nvPr>
        </p:nvSpPr>
        <p:spPr bwMode="auto">
          <a:xfrm>
            <a:off x="361418" y="6260406"/>
            <a:ext cx="16002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mn-lt"/>
                <a:cs typeface="Arial" panose="020B0604020202020204" pitchFamily="34" charset="0"/>
              </a:rPr>
              <a:t>November 1, 2022 </a:t>
            </a:r>
          </a:p>
        </p:txBody>
      </p:sp>
      <p:sp>
        <p:nvSpPr>
          <p:cNvPr id="4101" name="Slide Number Placeholder 5"/>
          <p:cNvSpPr>
            <a:spLocks noGrp="1"/>
          </p:cNvSpPr>
          <p:nvPr>
            <p:ph type="sldNum" sz="quarter" idx="12"/>
          </p:nvPr>
        </p:nvSpPr>
        <p:spPr bwMode="auto">
          <a:xfrm>
            <a:off x="8408988" y="6267450"/>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251A4C-BE8A-4D3F-B670-FFFDD555A216}" type="slidenum">
              <a:rPr lang="en-US" altLang="en-US">
                <a:latin typeface="+mn-lt"/>
              </a:rPr>
              <a:pPr eaLnBrk="1" hangingPunct="1"/>
              <a:t>11</a:t>
            </a:fld>
            <a:endParaRPr lang="en-US" altLang="en-US" dirty="0">
              <a:latin typeface="+mn-lt"/>
            </a:endParaRPr>
          </a:p>
        </p:txBody>
      </p:sp>
      <p:sp>
        <p:nvSpPr>
          <p:cNvPr id="4103" name="TextBox 2"/>
          <p:cNvSpPr txBox="1">
            <a:spLocks noChangeArrowheads="1"/>
          </p:cNvSpPr>
          <p:nvPr/>
        </p:nvSpPr>
        <p:spPr bwMode="auto">
          <a:xfrm>
            <a:off x="347663" y="381000"/>
            <a:ext cx="8305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dirty="0" smtClean="0">
                <a:cs typeface="Arial" panose="020B0604020202020204" pitchFamily="34" charset="0"/>
              </a:rPr>
              <a:t>Additional Recommendation </a:t>
            </a:r>
          </a:p>
          <a:p>
            <a:pPr eaLnBrk="1" hangingPunct="1"/>
            <a:endParaRPr lang="en-US" altLang="en-US" sz="3600" dirty="0">
              <a:cs typeface="Arial" panose="020B0604020202020204" pitchFamily="34" charset="0"/>
            </a:endParaRPr>
          </a:p>
        </p:txBody>
      </p:sp>
      <p:cxnSp>
        <p:nvCxnSpPr>
          <p:cNvPr id="3" name="Straight Connector 2"/>
          <p:cNvCxnSpPr/>
          <p:nvPr/>
        </p:nvCxnSpPr>
        <p:spPr>
          <a:xfrm flipH="1">
            <a:off x="347663" y="6248400"/>
            <a:ext cx="8415337"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47663" y="1027113"/>
            <a:ext cx="8415337" cy="46037"/>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ooter Placeholder 4"/>
          <p:cNvSpPr>
            <a:spLocks noGrp="1"/>
          </p:cNvSpPr>
          <p:nvPr>
            <p:ph type="ftr" sz="quarter" idx="11"/>
          </p:nvPr>
        </p:nvSpPr>
        <p:spPr bwMode="auto">
          <a:xfrm>
            <a:off x="2590800" y="6252482"/>
            <a:ext cx="44958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mn-lt"/>
                <a:cs typeface="Tahoma" panose="020B0604030504040204" pitchFamily="34" charset="0"/>
              </a:rPr>
              <a:t>Disabilities Advisory Commission</a:t>
            </a:r>
          </a:p>
        </p:txBody>
      </p:sp>
    </p:spTree>
    <p:extLst>
      <p:ext uri="{BB962C8B-B14F-4D97-AF65-F5344CB8AC3E}">
        <p14:creationId xmlns:p14="http://schemas.microsoft.com/office/powerpoint/2010/main" val="2921818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331788" y="1168220"/>
            <a:ext cx="8272463" cy="5032555"/>
          </a:xfrm>
        </p:spPr>
        <p:txBody>
          <a:bodyPr/>
          <a:lstStyle/>
          <a:p>
            <a:pPr marL="0" indent="0" eaLnBrk="1" hangingPunct="1">
              <a:spcBef>
                <a:spcPct val="0"/>
              </a:spcBef>
              <a:buNone/>
            </a:pPr>
            <a:r>
              <a:rPr lang="en-US" altLang="en-US" sz="2400" dirty="0" smtClean="0">
                <a:cs typeface="Arial" panose="020B0604020202020204" pitchFamily="34" charset="0"/>
              </a:rPr>
              <a:t>Recommendation-Continued</a:t>
            </a:r>
          </a:p>
          <a:p>
            <a:r>
              <a:rPr lang="en-US" sz="1600" dirty="0" smtClean="0"/>
              <a:t>Creating </a:t>
            </a:r>
            <a:r>
              <a:rPr lang="en-US" sz="1600" dirty="0"/>
              <a:t>a program or comprehensive guidance to evaluate any proposed online services or documents for compliance with the ADA/WCAG, and usability by people with disabilities.</a:t>
            </a:r>
          </a:p>
          <a:p>
            <a:pPr lvl="0"/>
            <a:r>
              <a:rPr lang="en-US" sz="1600" dirty="0"/>
              <a:t>Performing any necessary document remediation to bring the County into compliance.</a:t>
            </a:r>
          </a:p>
          <a:p>
            <a:r>
              <a:rPr lang="en-US" sz="1600" dirty="0"/>
              <a:t>Conducting an accessibility evaluation of all countywide and departmental proposed and existing projects (including the design and administration of survey instruments) for their accessibility and usability by people with disabilities. </a:t>
            </a:r>
          </a:p>
          <a:p>
            <a:r>
              <a:rPr lang="en-US" sz="1600" dirty="0"/>
              <a:t>Conducting an annual website accessibility evaluation</a:t>
            </a:r>
          </a:p>
          <a:p>
            <a:pPr marL="0" indent="0">
              <a:buNone/>
            </a:pPr>
            <a:r>
              <a:rPr lang="en-US" sz="1600" dirty="0"/>
              <a:t>Supervising independent external web, internet, and/or ICT access consultant team(s) to work with the WICTO and Department of Technology in evaluating the accessibility of the county’s website, department webpages, ICT (including county kiosks), as well as assisting in the implementation of the access improvements which are needed for making them accessible to people with disabilities.</a:t>
            </a:r>
            <a:endParaRPr lang="en-US" altLang="en-US" sz="1600" dirty="0"/>
          </a:p>
          <a:p>
            <a:pPr marL="0" indent="0" eaLnBrk="1" hangingPunct="1">
              <a:spcBef>
                <a:spcPct val="0"/>
              </a:spcBef>
              <a:buNone/>
            </a:pPr>
            <a:endParaRPr lang="en-US" altLang="en-US" sz="2400" dirty="0">
              <a:cs typeface="Arial" panose="020B0604020202020204" pitchFamily="34" charset="0"/>
            </a:endParaRPr>
          </a:p>
        </p:txBody>
      </p:sp>
      <p:sp>
        <p:nvSpPr>
          <p:cNvPr id="4099" name="Date Placeholder 3"/>
          <p:cNvSpPr>
            <a:spLocks noGrp="1"/>
          </p:cNvSpPr>
          <p:nvPr>
            <p:ph type="dt" sz="quarter" idx="10"/>
          </p:nvPr>
        </p:nvSpPr>
        <p:spPr bwMode="auto">
          <a:xfrm>
            <a:off x="331788" y="6230870"/>
            <a:ext cx="1447800" cy="3945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mn-lt"/>
                <a:cs typeface="Arial" panose="020B0604020202020204" pitchFamily="34" charset="0"/>
              </a:rPr>
              <a:t>November 1, 2022 </a:t>
            </a:r>
          </a:p>
        </p:txBody>
      </p:sp>
      <p:sp>
        <p:nvSpPr>
          <p:cNvPr id="4101" name="Slide Number Placeholder 5"/>
          <p:cNvSpPr>
            <a:spLocks noGrp="1"/>
          </p:cNvSpPr>
          <p:nvPr>
            <p:ph type="sldNum" sz="quarter" idx="12"/>
          </p:nvPr>
        </p:nvSpPr>
        <p:spPr bwMode="auto">
          <a:xfrm>
            <a:off x="8408988" y="6245597"/>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251A4C-BE8A-4D3F-B670-FFFDD555A216}" type="slidenum">
              <a:rPr lang="en-US" altLang="en-US">
                <a:latin typeface="+mn-lt"/>
              </a:rPr>
              <a:pPr eaLnBrk="1" hangingPunct="1"/>
              <a:t>12</a:t>
            </a:fld>
            <a:endParaRPr lang="en-US" altLang="en-US" dirty="0">
              <a:latin typeface="+mn-lt"/>
            </a:endParaRPr>
          </a:p>
        </p:txBody>
      </p:sp>
      <p:sp>
        <p:nvSpPr>
          <p:cNvPr id="4103" name="TextBox 2"/>
          <p:cNvSpPr txBox="1">
            <a:spLocks noChangeArrowheads="1"/>
          </p:cNvSpPr>
          <p:nvPr/>
        </p:nvSpPr>
        <p:spPr bwMode="auto">
          <a:xfrm>
            <a:off x="347663" y="381000"/>
            <a:ext cx="8305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dirty="0" smtClean="0">
                <a:cs typeface="Arial" panose="020B0604020202020204" pitchFamily="34" charset="0"/>
              </a:rPr>
              <a:t>Additional Recommendation-Continued </a:t>
            </a:r>
          </a:p>
          <a:p>
            <a:pPr eaLnBrk="1" hangingPunct="1"/>
            <a:endParaRPr lang="en-US" altLang="en-US" sz="3600" dirty="0">
              <a:cs typeface="Arial" panose="020B0604020202020204" pitchFamily="34" charset="0"/>
            </a:endParaRPr>
          </a:p>
        </p:txBody>
      </p:sp>
      <p:cxnSp>
        <p:nvCxnSpPr>
          <p:cNvPr id="3" name="Straight Connector 2"/>
          <p:cNvCxnSpPr/>
          <p:nvPr/>
        </p:nvCxnSpPr>
        <p:spPr>
          <a:xfrm flipH="1">
            <a:off x="347663" y="6248400"/>
            <a:ext cx="8415337"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47663" y="1027113"/>
            <a:ext cx="8415337" cy="46037"/>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ooter Placeholder 4"/>
          <p:cNvSpPr>
            <a:spLocks noGrp="1"/>
          </p:cNvSpPr>
          <p:nvPr>
            <p:ph type="ftr" sz="quarter" idx="11"/>
          </p:nvPr>
        </p:nvSpPr>
        <p:spPr bwMode="auto">
          <a:xfrm>
            <a:off x="2590800" y="6252482"/>
            <a:ext cx="44958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mn-lt"/>
                <a:cs typeface="Tahoma" panose="020B0604030504040204" pitchFamily="34" charset="0"/>
              </a:rPr>
              <a:t>Disabilities Advisory Commission</a:t>
            </a:r>
          </a:p>
        </p:txBody>
      </p:sp>
    </p:spTree>
    <p:extLst>
      <p:ext uri="{BB962C8B-B14F-4D97-AF65-F5344CB8AC3E}">
        <p14:creationId xmlns:p14="http://schemas.microsoft.com/office/powerpoint/2010/main" val="3237449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331788" y="1168220"/>
            <a:ext cx="8272463" cy="5032555"/>
          </a:xfrm>
        </p:spPr>
        <p:txBody>
          <a:bodyPr/>
          <a:lstStyle/>
          <a:p>
            <a:pPr marL="0" indent="0" eaLnBrk="1" hangingPunct="1">
              <a:spcBef>
                <a:spcPct val="0"/>
              </a:spcBef>
              <a:buNone/>
            </a:pPr>
            <a:r>
              <a:rPr lang="en-US" altLang="en-US" sz="2400" dirty="0" smtClean="0">
                <a:cs typeface="Arial" panose="020B0604020202020204" pitchFamily="34" charset="0"/>
              </a:rPr>
              <a:t>Response</a:t>
            </a:r>
            <a:endParaRPr lang="en-US" altLang="en-US" sz="2400" dirty="0">
              <a:cs typeface="Arial" panose="020B0604020202020204" pitchFamily="34" charset="0"/>
            </a:endParaRPr>
          </a:p>
          <a:p>
            <a:pPr marL="0" indent="0" eaLnBrk="1" hangingPunct="1">
              <a:spcBef>
                <a:spcPct val="0"/>
              </a:spcBef>
              <a:buNone/>
            </a:pPr>
            <a:r>
              <a:rPr lang="en-US" sz="1600" dirty="0"/>
              <a:t>DTech does not have current funding or authority to establish a new Division to provide comprehensive </a:t>
            </a:r>
            <a:r>
              <a:rPr lang="en-US" sz="1600" dirty="0" smtClean="0"/>
              <a:t>oversight.</a:t>
            </a:r>
          </a:p>
          <a:p>
            <a:pPr marL="0" indent="0" eaLnBrk="1" hangingPunct="1">
              <a:spcBef>
                <a:spcPct val="0"/>
              </a:spcBef>
              <a:buNone/>
            </a:pPr>
            <a:endParaRPr lang="en-US" sz="1600" dirty="0" smtClean="0"/>
          </a:p>
          <a:p>
            <a:pPr marL="0" indent="0" eaLnBrk="1" hangingPunct="1">
              <a:spcBef>
                <a:spcPct val="0"/>
              </a:spcBef>
              <a:buNone/>
            </a:pPr>
            <a:r>
              <a:rPr lang="en-US" sz="1600" dirty="0"/>
              <a:t>Creating accessible content is a collaboration between technology and departmental content contributors.  </a:t>
            </a:r>
            <a:endParaRPr lang="en-US" sz="1600" dirty="0" smtClean="0"/>
          </a:p>
          <a:p>
            <a:pPr marL="0" indent="0" eaLnBrk="1" hangingPunct="1">
              <a:spcBef>
                <a:spcPct val="0"/>
              </a:spcBef>
              <a:buNone/>
            </a:pPr>
            <a:endParaRPr lang="en-US" sz="1600" dirty="0"/>
          </a:p>
          <a:p>
            <a:pPr marL="0" indent="0" eaLnBrk="1" hangingPunct="1">
              <a:spcBef>
                <a:spcPct val="0"/>
              </a:spcBef>
              <a:buNone/>
            </a:pPr>
            <a:r>
              <a:rPr lang="en-US" sz="1600" dirty="0"/>
              <a:t>DTech provides a Web Content Management platform which supports accessibility. Additionally, DTech provides templates which are accessible</a:t>
            </a:r>
            <a:r>
              <a:rPr lang="en-US" sz="1600" dirty="0" smtClean="0"/>
              <a:t>.</a:t>
            </a:r>
          </a:p>
          <a:p>
            <a:pPr marL="0" indent="0" eaLnBrk="1" hangingPunct="1">
              <a:spcBef>
                <a:spcPct val="0"/>
              </a:spcBef>
              <a:buNone/>
            </a:pPr>
            <a:endParaRPr lang="en-US" sz="1600" dirty="0"/>
          </a:p>
          <a:p>
            <a:pPr marL="0" indent="0" eaLnBrk="1" hangingPunct="1">
              <a:spcBef>
                <a:spcPct val="0"/>
              </a:spcBef>
              <a:buNone/>
            </a:pPr>
            <a:r>
              <a:rPr lang="en-US" sz="1600" dirty="0"/>
              <a:t>The content entered in the system by Departmental Content Contributors and is the property and responsibility of the contributing department</a:t>
            </a:r>
            <a:r>
              <a:rPr lang="en-US" sz="1600" dirty="0" smtClean="0"/>
              <a:t>.</a:t>
            </a:r>
          </a:p>
          <a:p>
            <a:pPr marL="0" indent="0" eaLnBrk="1" hangingPunct="1">
              <a:spcBef>
                <a:spcPct val="0"/>
              </a:spcBef>
              <a:buNone/>
            </a:pPr>
            <a:endParaRPr lang="en-US" sz="1600" dirty="0"/>
          </a:p>
          <a:p>
            <a:pPr marL="0" indent="0" eaLnBrk="1" hangingPunct="1">
              <a:spcBef>
                <a:spcPct val="0"/>
              </a:spcBef>
              <a:buNone/>
            </a:pPr>
            <a:r>
              <a:rPr lang="en-US" sz="1600" dirty="0"/>
              <a:t>DTech recommends providing training as well as feedback from scanning tools to the Content Contributors as a means to support continuous improvement to maintain a high level of compliance. </a:t>
            </a:r>
            <a:r>
              <a:rPr lang="en-US" sz="1600" dirty="0" smtClean="0"/>
              <a:t>DTech </a:t>
            </a:r>
            <a:r>
              <a:rPr lang="en-US" sz="1600" dirty="0"/>
              <a:t>will submit a growth request in the Fiscal Year 2023-24 budget for </a:t>
            </a:r>
            <a:r>
              <a:rPr lang="en-US" sz="1600" dirty="0" smtClean="0"/>
              <a:t>additional tools and </a:t>
            </a:r>
            <a:r>
              <a:rPr lang="en-US" sz="1600" dirty="0"/>
              <a:t>resources.</a:t>
            </a:r>
          </a:p>
          <a:p>
            <a:pPr marL="0" indent="0" eaLnBrk="1" hangingPunct="1">
              <a:spcBef>
                <a:spcPct val="0"/>
              </a:spcBef>
              <a:buNone/>
            </a:pPr>
            <a:endParaRPr lang="en-US" sz="1600" dirty="0"/>
          </a:p>
          <a:p>
            <a:pPr marL="0" indent="0" eaLnBrk="1" hangingPunct="1">
              <a:spcBef>
                <a:spcPct val="0"/>
              </a:spcBef>
              <a:buNone/>
            </a:pPr>
            <a:endParaRPr lang="en-US" altLang="en-US" sz="2400" dirty="0">
              <a:cs typeface="Arial" panose="020B0604020202020204" pitchFamily="34" charset="0"/>
            </a:endParaRPr>
          </a:p>
        </p:txBody>
      </p:sp>
      <p:sp>
        <p:nvSpPr>
          <p:cNvPr id="4099" name="Date Placeholder 3"/>
          <p:cNvSpPr>
            <a:spLocks noGrp="1"/>
          </p:cNvSpPr>
          <p:nvPr>
            <p:ph type="dt" sz="quarter" idx="10"/>
          </p:nvPr>
        </p:nvSpPr>
        <p:spPr bwMode="auto">
          <a:xfrm>
            <a:off x="323464" y="6244319"/>
            <a:ext cx="15240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mj-lt"/>
                <a:cs typeface="Arial" panose="020B0604020202020204" pitchFamily="34" charset="0"/>
              </a:rPr>
              <a:t>November 1, 2022 </a:t>
            </a:r>
          </a:p>
        </p:txBody>
      </p:sp>
      <p:sp>
        <p:nvSpPr>
          <p:cNvPr id="4101" name="Slide Number Placeholder 5"/>
          <p:cNvSpPr>
            <a:spLocks noGrp="1"/>
          </p:cNvSpPr>
          <p:nvPr>
            <p:ph type="sldNum" sz="quarter" idx="12"/>
          </p:nvPr>
        </p:nvSpPr>
        <p:spPr bwMode="auto">
          <a:xfrm>
            <a:off x="8408988" y="6252482"/>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251A4C-BE8A-4D3F-B670-FFFDD555A216}" type="slidenum">
              <a:rPr lang="en-US" altLang="en-US">
                <a:latin typeface="+mj-lt"/>
              </a:rPr>
              <a:pPr eaLnBrk="1" hangingPunct="1"/>
              <a:t>13</a:t>
            </a:fld>
            <a:endParaRPr lang="en-US" altLang="en-US" dirty="0">
              <a:latin typeface="+mj-lt"/>
            </a:endParaRPr>
          </a:p>
        </p:txBody>
      </p:sp>
      <p:sp>
        <p:nvSpPr>
          <p:cNvPr id="4103" name="TextBox 2"/>
          <p:cNvSpPr txBox="1">
            <a:spLocks noChangeArrowheads="1"/>
          </p:cNvSpPr>
          <p:nvPr/>
        </p:nvSpPr>
        <p:spPr bwMode="auto">
          <a:xfrm>
            <a:off x="347663" y="381000"/>
            <a:ext cx="8305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dirty="0" smtClean="0">
                <a:cs typeface="Arial" panose="020B0604020202020204" pitchFamily="34" charset="0"/>
              </a:rPr>
              <a:t>Additional Recommendation-Continued </a:t>
            </a:r>
          </a:p>
          <a:p>
            <a:pPr eaLnBrk="1" hangingPunct="1"/>
            <a:endParaRPr lang="en-US" altLang="en-US" sz="3600" dirty="0">
              <a:cs typeface="Arial" panose="020B0604020202020204" pitchFamily="34" charset="0"/>
            </a:endParaRPr>
          </a:p>
        </p:txBody>
      </p:sp>
      <p:cxnSp>
        <p:nvCxnSpPr>
          <p:cNvPr id="3" name="Straight Connector 2"/>
          <p:cNvCxnSpPr/>
          <p:nvPr/>
        </p:nvCxnSpPr>
        <p:spPr>
          <a:xfrm flipH="1">
            <a:off x="347663" y="6248400"/>
            <a:ext cx="8415337"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47663" y="1027113"/>
            <a:ext cx="8415337" cy="46037"/>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ooter Placeholder 4"/>
          <p:cNvSpPr>
            <a:spLocks noGrp="1"/>
          </p:cNvSpPr>
          <p:nvPr>
            <p:ph type="ftr" sz="quarter" idx="11"/>
          </p:nvPr>
        </p:nvSpPr>
        <p:spPr bwMode="auto">
          <a:xfrm>
            <a:off x="2590800" y="6252482"/>
            <a:ext cx="44958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mn-lt"/>
                <a:cs typeface="Tahoma" panose="020B0604030504040204" pitchFamily="34" charset="0"/>
              </a:rPr>
              <a:t>Disabilities Advisory Commission</a:t>
            </a:r>
          </a:p>
        </p:txBody>
      </p:sp>
    </p:spTree>
    <p:extLst>
      <p:ext uri="{BB962C8B-B14F-4D97-AF65-F5344CB8AC3E}">
        <p14:creationId xmlns:p14="http://schemas.microsoft.com/office/powerpoint/2010/main" val="3086128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1847464" y="1371600"/>
            <a:ext cx="5848736" cy="3965755"/>
          </a:xfrm>
        </p:spPr>
        <p:txBody>
          <a:bodyPr/>
          <a:lstStyle/>
          <a:p>
            <a:pPr marL="0" indent="0" algn="ctr" eaLnBrk="1" hangingPunct="1">
              <a:spcBef>
                <a:spcPct val="0"/>
              </a:spcBef>
              <a:buNone/>
            </a:pPr>
            <a:endParaRPr lang="en-US" sz="5400" dirty="0" smtClean="0"/>
          </a:p>
          <a:p>
            <a:pPr marL="0" indent="0" algn="ctr" eaLnBrk="1" hangingPunct="1">
              <a:spcBef>
                <a:spcPct val="0"/>
              </a:spcBef>
              <a:buNone/>
            </a:pPr>
            <a:r>
              <a:rPr lang="en-US" sz="5400" dirty="0" smtClean="0"/>
              <a:t>Questions</a:t>
            </a:r>
            <a:endParaRPr lang="en-US" sz="5400" dirty="0"/>
          </a:p>
          <a:p>
            <a:pPr marL="0" indent="0" eaLnBrk="1" hangingPunct="1">
              <a:spcBef>
                <a:spcPct val="0"/>
              </a:spcBef>
              <a:buNone/>
            </a:pPr>
            <a:endParaRPr lang="en-US" altLang="en-US" sz="2400" dirty="0">
              <a:cs typeface="Arial" panose="020B0604020202020204" pitchFamily="34" charset="0"/>
            </a:endParaRPr>
          </a:p>
        </p:txBody>
      </p:sp>
      <p:sp>
        <p:nvSpPr>
          <p:cNvPr id="4099" name="Date Placeholder 3"/>
          <p:cNvSpPr>
            <a:spLocks noGrp="1"/>
          </p:cNvSpPr>
          <p:nvPr>
            <p:ph type="dt" sz="quarter" idx="10"/>
          </p:nvPr>
        </p:nvSpPr>
        <p:spPr bwMode="auto">
          <a:xfrm>
            <a:off x="323464" y="6244319"/>
            <a:ext cx="15240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mj-lt"/>
                <a:cs typeface="Arial" panose="020B0604020202020204" pitchFamily="34" charset="0"/>
              </a:rPr>
              <a:t>November 1, 2022 </a:t>
            </a:r>
          </a:p>
        </p:txBody>
      </p:sp>
      <p:sp>
        <p:nvSpPr>
          <p:cNvPr id="4101" name="Slide Number Placeholder 5"/>
          <p:cNvSpPr>
            <a:spLocks noGrp="1"/>
          </p:cNvSpPr>
          <p:nvPr>
            <p:ph type="sldNum" sz="quarter" idx="12"/>
          </p:nvPr>
        </p:nvSpPr>
        <p:spPr bwMode="auto">
          <a:xfrm>
            <a:off x="8408988" y="6252482"/>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251A4C-BE8A-4D3F-B670-FFFDD555A216}" type="slidenum">
              <a:rPr lang="en-US" altLang="en-US">
                <a:latin typeface="+mj-lt"/>
              </a:rPr>
              <a:pPr eaLnBrk="1" hangingPunct="1"/>
              <a:t>14</a:t>
            </a:fld>
            <a:endParaRPr lang="en-US" altLang="en-US" dirty="0">
              <a:latin typeface="+mj-lt"/>
            </a:endParaRPr>
          </a:p>
        </p:txBody>
      </p:sp>
      <p:cxnSp>
        <p:nvCxnSpPr>
          <p:cNvPr id="3" name="Straight Connector 2"/>
          <p:cNvCxnSpPr/>
          <p:nvPr/>
        </p:nvCxnSpPr>
        <p:spPr>
          <a:xfrm flipH="1">
            <a:off x="347663" y="6248400"/>
            <a:ext cx="8415337"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47663" y="1027113"/>
            <a:ext cx="8415337" cy="46037"/>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ooter Placeholder 4"/>
          <p:cNvSpPr>
            <a:spLocks noGrp="1"/>
          </p:cNvSpPr>
          <p:nvPr>
            <p:ph type="ftr" sz="quarter" idx="11"/>
          </p:nvPr>
        </p:nvSpPr>
        <p:spPr bwMode="auto">
          <a:xfrm>
            <a:off x="2590800" y="6252482"/>
            <a:ext cx="44958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mn-lt"/>
                <a:cs typeface="Tahoma" panose="020B0604030504040204" pitchFamily="34" charset="0"/>
              </a:rPr>
              <a:t>Disabilities Advisory Commission</a:t>
            </a:r>
          </a:p>
        </p:txBody>
      </p:sp>
    </p:spTree>
    <p:extLst>
      <p:ext uri="{BB962C8B-B14F-4D97-AF65-F5344CB8AC3E}">
        <p14:creationId xmlns:p14="http://schemas.microsoft.com/office/powerpoint/2010/main" val="853655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Introductions</a:t>
            </a:r>
          </a:p>
          <a:p>
            <a:r>
              <a:rPr lang="en-US" dirty="0" smtClean="0"/>
              <a:t>Review Recommendations</a:t>
            </a:r>
          </a:p>
          <a:p>
            <a:r>
              <a:rPr lang="en-US" dirty="0" smtClean="0"/>
              <a:t>Questions</a:t>
            </a:r>
            <a:endParaRPr lang="en-US" dirty="0"/>
          </a:p>
        </p:txBody>
      </p:sp>
      <p:sp>
        <p:nvSpPr>
          <p:cNvPr id="4" name="Date Placeholder 3"/>
          <p:cNvSpPr>
            <a:spLocks noGrp="1"/>
          </p:cNvSpPr>
          <p:nvPr>
            <p:ph type="dt" sz="half" idx="10"/>
          </p:nvPr>
        </p:nvSpPr>
        <p:spPr/>
        <p:txBody>
          <a:bodyPr/>
          <a:lstStyle/>
          <a:p>
            <a:pPr>
              <a:defRPr/>
            </a:pPr>
            <a:r>
              <a:rPr lang="en-US" dirty="0" smtClean="0">
                <a:solidFill>
                  <a:schemeClr val="tx1"/>
                </a:solidFill>
                <a:latin typeface="Calibri" panose="020F0502020204030204" pitchFamily="34" charset="0"/>
              </a:rPr>
              <a:t>November 1, 2022 </a:t>
            </a:r>
            <a:endParaRPr lang="en-US" dirty="0">
              <a:solidFill>
                <a:schemeClr val="tx1"/>
              </a:solidFill>
              <a:latin typeface="Calibri" panose="020F0502020204030204" pitchFamily="34" charset="0"/>
            </a:endParaRPr>
          </a:p>
        </p:txBody>
      </p:sp>
      <p:sp>
        <p:nvSpPr>
          <p:cNvPr id="5" name="Footer Placeholder 4"/>
          <p:cNvSpPr>
            <a:spLocks noGrp="1"/>
          </p:cNvSpPr>
          <p:nvPr>
            <p:ph type="ftr" sz="quarter" idx="11"/>
          </p:nvPr>
        </p:nvSpPr>
        <p:spPr/>
        <p:txBody>
          <a:bodyPr/>
          <a:lstStyle/>
          <a:p>
            <a:pPr>
              <a:defRPr/>
            </a:pPr>
            <a:r>
              <a:rPr lang="en-US" dirty="0" smtClean="0">
                <a:solidFill>
                  <a:schemeClr val="tx1"/>
                </a:solidFill>
                <a:latin typeface="Calibri" panose="020F0502020204030204" pitchFamily="34" charset="0"/>
              </a:rPr>
              <a:t>Disabilities Advisory Commission</a:t>
            </a:r>
            <a:endParaRPr lang="en-US"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a:xfrm>
            <a:off x="8305800" y="6356350"/>
            <a:ext cx="381000" cy="365125"/>
          </a:xfrm>
        </p:spPr>
        <p:txBody>
          <a:bodyPr/>
          <a:lstStyle/>
          <a:p>
            <a:fld id="{ADF59058-DE62-4A22-A3AC-29B26896C1B4}" type="slidenum">
              <a:rPr lang="en-US" altLang="en-US" smtClean="0">
                <a:solidFill>
                  <a:schemeClr val="tx1"/>
                </a:solidFill>
                <a:latin typeface="Calibri" panose="020F0502020204030204" pitchFamily="34" charset="0"/>
              </a:rPr>
              <a:pPr/>
              <a:t>2</a:t>
            </a:fld>
            <a:endParaRPr lang="en-US" altLang="en-US" dirty="0">
              <a:solidFill>
                <a:schemeClr val="tx1"/>
              </a:solidFill>
              <a:latin typeface="Calibri" panose="020F0502020204030204" pitchFamily="34" charset="0"/>
            </a:endParaRPr>
          </a:p>
        </p:txBody>
      </p:sp>
    </p:spTree>
    <p:extLst>
      <p:ext uri="{BB962C8B-B14F-4D97-AF65-F5344CB8AC3E}">
        <p14:creationId xmlns:p14="http://schemas.microsoft.com/office/powerpoint/2010/main" val="229977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148991"/>
            <a:ext cx="8229600" cy="2426141"/>
          </a:xfrm>
        </p:spPr>
        <p:txBody>
          <a:bodyPr/>
          <a:lstStyle/>
          <a:p>
            <a:pPr marL="0" indent="0">
              <a:buNone/>
            </a:pPr>
            <a:r>
              <a:rPr lang="en-US" sz="2800" dirty="0" smtClean="0"/>
              <a:t>Presenters</a:t>
            </a:r>
          </a:p>
          <a:p>
            <a:r>
              <a:rPr lang="en-US" sz="2800" dirty="0" smtClean="0"/>
              <a:t>Corinna Zollars – IT Division Chief</a:t>
            </a:r>
          </a:p>
          <a:p>
            <a:r>
              <a:rPr lang="en-US" sz="2800" dirty="0" smtClean="0"/>
              <a:t>Kim Nava – Public Information Director</a:t>
            </a:r>
          </a:p>
          <a:p>
            <a:r>
              <a:rPr lang="en-US" sz="2800" dirty="0" smtClean="0"/>
              <a:t>Jerry Gray – IT Manager</a:t>
            </a:r>
            <a:endParaRPr lang="en-US" sz="2800" dirty="0"/>
          </a:p>
        </p:txBody>
      </p:sp>
      <p:sp>
        <p:nvSpPr>
          <p:cNvPr id="4" name="Date Placeholder 3"/>
          <p:cNvSpPr>
            <a:spLocks noGrp="1"/>
          </p:cNvSpPr>
          <p:nvPr>
            <p:ph type="dt" sz="half" idx="10"/>
          </p:nvPr>
        </p:nvSpPr>
        <p:spPr/>
        <p:txBody>
          <a:bodyPr/>
          <a:lstStyle/>
          <a:p>
            <a:pPr>
              <a:defRPr/>
            </a:pPr>
            <a:r>
              <a:rPr lang="en-US" dirty="0" smtClean="0">
                <a:solidFill>
                  <a:schemeClr val="tx1"/>
                </a:solidFill>
                <a:latin typeface="+mn-lt"/>
              </a:rPr>
              <a:t>November 1, 2022 </a:t>
            </a:r>
            <a:endParaRPr lang="en-US" dirty="0">
              <a:solidFill>
                <a:schemeClr val="tx1"/>
              </a:solidFill>
              <a:latin typeface="+mn-lt"/>
            </a:endParaRPr>
          </a:p>
        </p:txBody>
      </p:sp>
      <p:sp>
        <p:nvSpPr>
          <p:cNvPr id="5" name="Footer Placeholder 4"/>
          <p:cNvSpPr>
            <a:spLocks noGrp="1"/>
          </p:cNvSpPr>
          <p:nvPr>
            <p:ph type="ftr" sz="quarter" idx="11"/>
          </p:nvPr>
        </p:nvSpPr>
        <p:spPr/>
        <p:txBody>
          <a:bodyPr/>
          <a:lstStyle/>
          <a:p>
            <a:pPr>
              <a:defRPr/>
            </a:pPr>
            <a:r>
              <a:rPr lang="en-US" dirty="0" smtClean="0">
                <a:solidFill>
                  <a:schemeClr val="tx1"/>
                </a:solidFill>
                <a:latin typeface="+mn-lt"/>
              </a:rPr>
              <a:t>Disabilities Advisory Commission</a:t>
            </a:r>
            <a:endParaRPr lang="en-US" dirty="0">
              <a:solidFill>
                <a:schemeClr val="tx1"/>
              </a:solidFill>
              <a:latin typeface="+mn-lt"/>
            </a:endParaRPr>
          </a:p>
        </p:txBody>
      </p:sp>
      <p:sp>
        <p:nvSpPr>
          <p:cNvPr id="6" name="Slide Number Placeholder 5"/>
          <p:cNvSpPr>
            <a:spLocks noGrp="1"/>
          </p:cNvSpPr>
          <p:nvPr>
            <p:ph type="sldNum" sz="quarter" idx="12"/>
          </p:nvPr>
        </p:nvSpPr>
        <p:spPr>
          <a:xfrm>
            <a:off x="8229600" y="6356350"/>
            <a:ext cx="457200" cy="365125"/>
          </a:xfrm>
        </p:spPr>
        <p:txBody>
          <a:bodyPr/>
          <a:lstStyle/>
          <a:p>
            <a:fld id="{ADF59058-DE62-4A22-A3AC-29B26896C1B4}" type="slidenum">
              <a:rPr lang="en-US" altLang="en-US" smtClean="0">
                <a:solidFill>
                  <a:schemeClr val="tx1"/>
                </a:solidFill>
                <a:latin typeface="+mn-lt"/>
              </a:rPr>
              <a:pPr/>
              <a:t>3</a:t>
            </a:fld>
            <a:endParaRPr lang="en-US" altLang="en-US" dirty="0">
              <a:solidFill>
                <a:schemeClr val="tx1"/>
              </a:solidFill>
              <a:latin typeface="+mn-lt"/>
            </a:endParaRPr>
          </a:p>
        </p:txBody>
      </p:sp>
      <p:sp>
        <p:nvSpPr>
          <p:cNvPr id="9" name="TextBox 8"/>
          <p:cNvSpPr txBox="1"/>
          <p:nvPr/>
        </p:nvSpPr>
        <p:spPr>
          <a:xfrm>
            <a:off x="685800" y="3657600"/>
            <a:ext cx="7239000" cy="923330"/>
          </a:xfrm>
          <a:prstGeom prst="rect">
            <a:avLst/>
          </a:prstGeom>
          <a:noFill/>
        </p:spPr>
        <p:txBody>
          <a:bodyPr wrap="square" rtlCol="0">
            <a:spAutoFit/>
          </a:bodyPr>
          <a:lstStyle/>
          <a:p>
            <a:endParaRPr lang="en-US" dirty="0"/>
          </a:p>
          <a:p>
            <a:endParaRPr lang="en-US" dirty="0" smtClean="0"/>
          </a:p>
          <a:p>
            <a:endParaRPr lang="en-US" dirty="0"/>
          </a:p>
        </p:txBody>
      </p:sp>
    </p:spTree>
    <p:extLst>
      <p:ext uri="{BB962C8B-B14F-4D97-AF65-F5344CB8AC3E}">
        <p14:creationId xmlns:p14="http://schemas.microsoft.com/office/powerpoint/2010/main" val="3098717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381000" y="1524000"/>
            <a:ext cx="8272463" cy="4572000"/>
          </a:xfrm>
        </p:spPr>
        <p:txBody>
          <a:bodyPr/>
          <a:lstStyle/>
          <a:p>
            <a:pPr marL="0" indent="0" eaLnBrk="1" hangingPunct="1">
              <a:spcBef>
                <a:spcPct val="0"/>
              </a:spcBef>
              <a:buNone/>
            </a:pPr>
            <a:r>
              <a:rPr lang="en-US" altLang="en-US" sz="2400" dirty="0" smtClean="0">
                <a:cs typeface="Arial" panose="020B0604020202020204" pitchFamily="34" charset="0"/>
              </a:rPr>
              <a:t>Recommendation</a:t>
            </a:r>
          </a:p>
          <a:p>
            <a:pPr marL="0" indent="0" eaLnBrk="1" hangingPunct="1">
              <a:spcBef>
                <a:spcPct val="0"/>
              </a:spcBef>
              <a:buNone/>
            </a:pPr>
            <a:r>
              <a:rPr lang="en-US" sz="1600" dirty="0"/>
              <a:t>Hire an independent external web and internet access consultant team to work with the Department of Technology in evaluating the accessibility of the county’s website, department webpages, and county kiosks, as well as assisting in the implementation of the access improvements which are needed for making them accessible to people with </a:t>
            </a:r>
            <a:r>
              <a:rPr lang="en-US" sz="1600" dirty="0" smtClean="0"/>
              <a:t>disabilities.</a:t>
            </a:r>
            <a:endParaRPr lang="en-US" sz="1600" dirty="0"/>
          </a:p>
          <a:p>
            <a:pPr marL="0" indent="0" eaLnBrk="1" hangingPunct="1">
              <a:spcBef>
                <a:spcPct val="0"/>
              </a:spcBef>
              <a:buNone/>
            </a:pPr>
            <a:endParaRPr lang="en-US" altLang="en-US" sz="2400" dirty="0" smtClean="0">
              <a:cs typeface="Arial" panose="020B0604020202020204" pitchFamily="34" charset="0"/>
            </a:endParaRPr>
          </a:p>
          <a:p>
            <a:pPr marL="0" indent="0" eaLnBrk="1" hangingPunct="1">
              <a:spcBef>
                <a:spcPct val="0"/>
              </a:spcBef>
              <a:buNone/>
            </a:pPr>
            <a:r>
              <a:rPr lang="en-US" altLang="en-US" sz="2400" dirty="0" smtClean="0">
                <a:cs typeface="Arial" panose="020B0604020202020204" pitchFamily="34" charset="0"/>
              </a:rPr>
              <a:t>Response</a:t>
            </a:r>
          </a:p>
          <a:p>
            <a:pPr marL="0" indent="0">
              <a:buNone/>
            </a:pPr>
            <a:r>
              <a:rPr lang="en-US" sz="1600" dirty="0" err="1"/>
              <a:t>DTech</a:t>
            </a:r>
            <a:r>
              <a:rPr lang="en-US" sz="1600" dirty="0"/>
              <a:t> </a:t>
            </a:r>
            <a:r>
              <a:rPr lang="en-US" sz="1600" dirty="0" smtClean="0"/>
              <a:t>currently has </a:t>
            </a:r>
            <a:r>
              <a:rPr lang="en-US" sz="1600" dirty="0"/>
              <a:t>two efforts in </a:t>
            </a:r>
            <a:r>
              <a:rPr lang="en-US" sz="1600" dirty="0" smtClean="0"/>
              <a:t>progress that will </a:t>
            </a:r>
            <a:r>
              <a:rPr lang="en-US" sz="1600" dirty="0"/>
              <a:t>replace </a:t>
            </a:r>
            <a:r>
              <a:rPr lang="en-US" sz="1600" dirty="0" smtClean="0"/>
              <a:t>the County’s </a:t>
            </a:r>
            <a:r>
              <a:rPr lang="en-US" sz="1600" dirty="0"/>
              <a:t>Web Content Management System </a:t>
            </a:r>
            <a:r>
              <a:rPr lang="en-US" sz="1600" dirty="0" smtClean="0"/>
              <a:t>and Kiosks. Once those efforts are complete, we will implement the access improvements.</a:t>
            </a:r>
            <a:endParaRPr lang="en-US" sz="1600" dirty="0"/>
          </a:p>
        </p:txBody>
      </p:sp>
      <p:sp>
        <p:nvSpPr>
          <p:cNvPr id="4100" name="Footer Placeholder 4"/>
          <p:cNvSpPr>
            <a:spLocks noGrp="1"/>
          </p:cNvSpPr>
          <p:nvPr>
            <p:ph type="ftr" sz="quarter" idx="11"/>
          </p:nvPr>
        </p:nvSpPr>
        <p:spPr bwMode="auto">
          <a:xfrm>
            <a:off x="2514600" y="6296025"/>
            <a:ext cx="44196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mn-lt"/>
                <a:cs typeface="Arial" panose="020B0604020202020204" pitchFamily="34" charset="0"/>
              </a:rPr>
              <a:t>Disabilities Advisory Commission</a:t>
            </a:r>
          </a:p>
        </p:txBody>
      </p:sp>
      <p:sp>
        <p:nvSpPr>
          <p:cNvPr id="4101" name="Slide Number Placeholder 5"/>
          <p:cNvSpPr>
            <a:spLocks noGrp="1"/>
          </p:cNvSpPr>
          <p:nvPr>
            <p:ph type="sldNum" sz="quarter" idx="12"/>
          </p:nvPr>
        </p:nvSpPr>
        <p:spPr bwMode="auto">
          <a:xfrm>
            <a:off x="8408988" y="6364287"/>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251A4C-BE8A-4D3F-B670-FFFDD555A216}" type="slidenum">
              <a:rPr lang="en-US" altLang="en-US">
                <a:latin typeface="+mn-lt"/>
                <a:cs typeface="Arial" panose="020B0604020202020204" pitchFamily="34" charset="0"/>
              </a:rPr>
              <a:pPr eaLnBrk="1" hangingPunct="1"/>
              <a:t>4</a:t>
            </a:fld>
            <a:endParaRPr lang="en-US" altLang="en-US" dirty="0">
              <a:latin typeface="+mn-lt"/>
              <a:cs typeface="Arial" panose="020B0604020202020204" pitchFamily="34" charset="0"/>
            </a:endParaRPr>
          </a:p>
        </p:txBody>
      </p:sp>
      <p:sp>
        <p:nvSpPr>
          <p:cNvPr id="4103" name="TextBox 2"/>
          <p:cNvSpPr txBox="1">
            <a:spLocks noChangeArrowheads="1"/>
          </p:cNvSpPr>
          <p:nvPr/>
        </p:nvSpPr>
        <p:spPr bwMode="auto">
          <a:xfrm>
            <a:off x="347663" y="381000"/>
            <a:ext cx="8305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dirty="0" smtClean="0">
                <a:cs typeface="Arial" panose="020B0604020202020204" pitchFamily="34" charset="0"/>
              </a:rPr>
              <a:t>Recommendation 1</a:t>
            </a:r>
          </a:p>
          <a:p>
            <a:pPr eaLnBrk="1" hangingPunct="1"/>
            <a:endParaRPr lang="en-US" altLang="en-US" sz="3600" dirty="0">
              <a:cs typeface="Arial" panose="020B0604020202020204" pitchFamily="34" charset="0"/>
            </a:endParaRPr>
          </a:p>
        </p:txBody>
      </p:sp>
      <p:cxnSp>
        <p:nvCxnSpPr>
          <p:cNvPr id="3" name="Straight Connector 2"/>
          <p:cNvCxnSpPr/>
          <p:nvPr/>
        </p:nvCxnSpPr>
        <p:spPr>
          <a:xfrm flipH="1">
            <a:off x="347663" y="6248400"/>
            <a:ext cx="8415337"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47663" y="1027113"/>
            <a:ext cx="8415337" cy="46037"/>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p:cNvSpPr>
            <a:spLocks noGrp="1"/>
          </p:cNvSpPr>
          <p:nvPr>
            <p:ph type="dt" sz="half" idx="10"/>
          </p:nvPr>
        </p:nvSpPr>
        <p:spPr>
          <a:xfrm>
            <a:off x="381000" y="6296025"/>
            <a:ext cx="2133600" cy="365125"/>
          </a:xfrm>
        </p:spPr>
        <p:txBody>
          <a:bodyPr/>
          <a:lstStyle/>
          <a:p>
            <a:pPr>
              <a:defRPr/>
            </a:pPr>
            <a:r>
              <a:rPr lang="en-US" dirty="0" smtClean="0">
                <a:solidFill>
                  <a:schemeClr val="tx1"/>
                </a:solidFill>
                <a:latin typeface="+mn-lt"/>
              </a:rPr>
              <a:t>November 1, 2022 </a:t>
            </a:r>
            <a:endParaRPr lang="en-US" dirty="0">
              <a:solidFill>
                <a:schemeClr val="tx1"/>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381000" y="1524000"/>
            <a:ext cx="8272463" cy="4572000"/>
          </a:xfrm>
        </p:spPr>
        <p:txBody>
          <a:bodyPr/>
          <a:lstStyle/>
          <a:p>
            <a:pPr marL="0" indent="0" eaLnBrk="1" hangingPunct="1">
              <a:spcBef>
                <a:spcPct val="0"/>
              </a:spcBef>
              <a:buNone/>
            </a:pPr>
            <a:r>
              <a:rPr lang="en-US" altLang="en-US" sz="2400" dirty="0" smtClean="0">
                <a:cs typeface="Arial" panose="020B0604020202020204" pitchFamily="34" charset="0"/>
              </a:rPr>
              <a:t>Recommendation</a:t>
            </a:r>
          </a:p>
          <a:p>
            <a:pPr marL="0" indent="0" eaLnBrk="1" hangingPunct="1">
              <a:spcBef>
                <a:spcPct val="0"/>
              </a:spcBef>
              <a:buNone/>
            </a:pPr>
            <a:r>
              <a:rPr lang="en-US" sz="1600" dirty="0" smtClean="0"/>
              <a:t>The </a:t>
            </a:r>
            <a:r>
              <a:rPr lang="en-US" sz="1600" dirty="0"/>
              <a:t>consultant team is to provide comprehensive training for staff as to how to make the county’s website, department webpages, county kiosks, and documents accessible to people with </a:t>
            </a:r>
            <a:r>
              <a:rPr lang="en-US" sz="1600" dirty="0" smtClean="0"/>
              <a:t>disabilities.</a:t>
            </a:r>
          </a:p>
          <a:p>
            <a:pPr marL="0" indent="0" eaLnBrk="1" hangingPunct="1">
              <a:spcBef>
                <a:spcPct val="0"/>
              </a:spcBef>
              <a:buNone/>
            </a:pPr>
            <a:endParaRPr lang="en-US" altLang="en-US" sz="1600" dirty="0"/>
          </a:p>
          <a:p>
            <a:pPr marL="0" indent="0" eaLnBrk="1" hangingPunct="1">
              <a:spcBef>
                <a:spcPct val="0"/>
              </a:spcBef>
              <a:buNone/>
            </a:pPr>
            <a:r>
              <a:rPr lang="en-US" altLang="en-US" sz="2400" dirty="0" smtClean="0">
                <a:cs typeface="Arial" panose="020B0604020202020204" pitchFamily="34" charset="0"/>
              </a:rPr>
              <a:t>Response</a:t>
            </a:r>
          </a:p>
          <a:p>
            <a:pPr marL="0" indent="0" eaLnBrk="1" hangingPunct="1">
              <a:spcBef>
                <a:spcPct val="0"/>
              </a:spcBef>
              <a:buNone/>
            </a:pPr>
            <a:r>
              <a:rPr lang="en-US" sz="1600" dirty="0"/>
              <a:t>DTech will seek out a countywide accessibility training </a:t>
            </a:r>
            <a:r>
              <a:rPr lang="en-US" sz="1600" dirty="0" smtClean="0"/>
              <a:t>program and </a:t>
            </a:r>
            <a:r>
              <a:rPr lang="en-US" sz="1600" dirty="0"/>
              <a:t>include all content </a:t>
            </a:r>
            <a:r>
              <a:rPr lang="en-US" sz="1600" dirty="0" smtClean="0"/>
              <a:t>contributors.</a:t>
            </a:r>
          </a:p>
          <a:p>
            <a:pPr marL="0" indent="0" eaLnBrk="1" hangingPunct="1">
              <a:spcBef>
                <a:spcPct val="0"/>
              </a:spcBef>
              <a:buNone/>
            </a:pPr>
            <a:endParaRPr lang="en-US" altLang="en-US" sz="1600" dirty="0"/>
          </a:p>
          <a:p>
            <a:pPr marL="0" indent="0">
              <a:buNone/>
            </a:pPr>
            <a:r>
              <a:rPr lang="en-US" sz="1600" dirty="0"/>
              <a:t>The Web Team currently produces WCAG 2.0 AA compliant Master Pages and Layouts for all County staff to use in </a:t>
            </a:r>
            <a:r>
              <a:rPr lang="en-US" sz="1600" dirty="0" smtClean="0"/>
              <a:t>their Departmental webpages. </a:t>
            </a:r>
            <a:r>
              <a:rPr lang="en-US" sz="1600" dirty="0"/>
              <a:t>Additionally, the Web Team produces WCAG 2.0 AA compliant content for the Departments that utilize SacContent services.  Finally, the Web Team </a:t>
            </a:r>
            <a:r>
              <a:rPr lang="en-US" sz="1600" dirty="0" smtClean="0"/>
              <a:t>provides </a:t>
            </a:r>
            <a:r>
              <a:rPr lang="en-US" sz="1600" dirty="0"/>
              <a:t>all new content providers with writing for the web and web accessibility guidelines when they take advantage of content </a:t>
            </a:r>
            <a:r>
              <a:rPr lang="en-US" sz="1600" dirty="0" smtClean="0"/>
              <a:t>training.</a:t>
            </a:r>
            <a:endParaRPr lang="en-US" sz="1600" dirty="0"/>
          </a:p>
        </p:txBody>
      </p:sp>
      <p:sp>
        <p:nvSpPr>
          <p:cNvPr id="4099" name="Date Placeholder 3"/>
          <p:cNvSpPr>
            <a:spLocks noGrp="1"/>
          </p:cNvSpPr>
          <p:nvPr>
            <p:ph type="dt" sz="quarter" idx="10"/>
          </p:nvPr>
        </p:nvSpPr>
        <p:spPr bwMode="auto">
          <a:xfrm>
            <a:off x="347663" y="6303168"/>
            <a:ext cx="14478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mn-lt"/>
                <a:cs typeface="Arial" panose="020B0604020202020204" pitchFamily="34" charset="0"/>
              </a:rPr>
              <a:t>November 1, 2022 </a:t>
            </a:r>
          </a:p>
        </p:txBody>
      </p:sp>
      <p:sp>
        <p:nvSpPr>
          <p:cNvPr id="4100" name="Footer Placeholder 4"/>
          <p:cNvSpPr>
            <a:spLocks noGrp="1"/>
          </p:cNvSpPr>
          <p:nvPr>
            <p:ph type="ftr" sz="quarter" idx="11"/>
          </p:nvPr>
        </p:nvSpPr>
        <p:spPr bwMode="auto">
          <a:xfrm>
            <a:off x="2057400" y="6296025"/>
            <a:ext cx="54102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mn-lt"/>
                <a:cs typeface="Tahoma" panose="020B0604030504040204" pitchFamily="34" charset="0"/>
              </a:rPr>
              <a:t>Disabilities Advisory Commission</a:t>
            </a:r>
          </a:p>
        </p:txBody>
      </p:sp>
      <p:sp>
        <p:nvSpPr>
          <p:cNvPr id="4101" name="Slide Number Placeholder 5"/>
          <p:cNvSpPr>
            <a:spLocks noGrp="1"/>
          </p:cNvSpPr>
          <p:nvPr>
            <p:ph type="sldNum" sz="quarter" idx="12"/>
          </p:nvPr>
        </p:nvSpPr>
        <p:spPr bwMode="auto">
          <a:xfrm>
            <a:off x="8432680" y="6303168"/>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251A4C-BE8A-4D3F-B670-FFFDD555A216}" type="slidenum">
              <a:rPr lang="en-US" altLang="en-US">
                <a:latin typeface="+mn-lt"/>
              </a:rPr>
              <a:pPr eaLnBrk="1" hangingPunct="1"/>
              <a:t>5</a:t>
            </a:fld>
            <a:endParaRPr lang="en-US" altLang="en-US" dirty="0">
              <a:latin typeface="+mn-lt"/>
            </a:endParaRPr>
          </a:p>
        </p:txBody>
      </p:sp>
      <p:sp>
        <p:nvSpPr>
          <p:cNvPr id="4103" name="TextBox 2"/>
          <p:cNvSpPr txBox="1">
            <a:spLocks noChangeArrowheads="1"/>
          </p:cNvSpPr>
          <p:nvPr/>
        </p:nvSpPr>
        <p:spPr bwMode="auto">
          <a:xfrm>
            <a:off x="347663" y="381000"/>
            <a:ext cx="8305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dirty="0" smtClean="0">
                <a:cs typeface="Arial" panose="020B0604020202020204" pitchFamily="34" charset="0"/>
              </a:rPr>
              <a:t>Recommendation 2</a:t>
            </a:r>
          </a:p>
          <a:p>
            <a:pPr eaLnBrk="1" hangingPunct="1"/>
            <a:endParaRPr lang="en-US" altLang="en-US" sz="3600" dirty="0">
              <a:cs typeface="Arial" panose="020B0604020202020204" pitchFamily="34" charset="0"/>
            </a:endParaRPr>
          </a:p>
        </p:txBody>
      </p:sp>
      <p:cxnSp>
        <p:nvCxnSpPr>
          <p:cNvPr id="3" name="Straight Connector 2"/>
          <p:cNvCxnSpPr/>
          <p:nvPr/>
        </p:nvCxnSpPr>
        <p:spPr>
          <a:xfrm flipH="1">
            <a:off x="347663" y="6248400"/>
            <a:ext cx="8415337"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47663" y="1027113"/>
            <a:ext cx="8415337" cy="46037"/>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123708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381000" y="1524000"/>
            <a:ext cx="8272463" cy="4572000"/>
          </a:xfrm>
        </p:spPr>
        <p:txBody>
          <a:bodyPr/>
          <a:lstStyle/>
          <a:p>
            <a:pPr marL="0" indent="0" eaLnBrk="1" hangingPunct="1">
              <a:spcBef>
                <a:spcPct val="0"/>
              </a:spcBef>
              <a:buNone/>
            </a:pPr>
            <a:r>
              <a:rPr lang="en-US" altLang="en-US" sz="2400" dirty="0" smtClean="0">
                <a:cs typeface="Arial" panose="020B0604020202020204" pitchFamily="34" charset="0"/>
              </a:rPr>
              <a:t>Recommendation</a:t>
            </a:r>
          </a:p>
          <a:p>
            <a:pPr marL="0" indent="0" eaLnBrk="1" hangingPunct="1">
              <a:spcBef>
                <a:spcPct val="0"/>
              </a:spcBef>
              <a:buNone/>
            </a:pPr>
            <a:r>
              <a:rPr lang="en-US" altLang="en-US" sz="1600" dirty="0"/>
              <a:t>Assign the Department of Technology to provide web access standards and oversight to all departments for posting their own documents on the county website and departmental </a:t>
            </a:r>
            <a:r>
              <a:rPr lang="en-US" altLang="en-US" sz="1600" dirty="0" smtClean="0"/>
              <a:t>webpages.</a:t>
            </a:r>
          </a:p>
          <a:p>
            <a:pPr marL="0" indent="0" eaLnBrk="1" hangingPunct="1">
              <a:spcBef>
                <a:spcPct val="0"/>
              </a:spcBef>
              <a:buNone/>
            </a:pPr>
            <a:endParaRPr lang="en-US" altLang="en-US" sz="1600" dirty="0"/>
          </a:p>
          <a:p>
            <a:pPr marL="0" indent="0" eaLnBrk="1" hangingPunct="1">
              <a:spcBef>
                <a:spcPct val="0"/>
              </a:spcBef>
              <a:buNone/>
            </a:pPr>
            <a:r>
              <a:rPr lang="en-US" altLang="en-US" sz="2400" dirty="0" smtClean="0">
                <a:cs typeface="Arial" panose="020B0604020202020204" pitchFamily="34" charset="0"/>
              </a:rPr>
              <a:t>Response</a:t>
            </a:r>
          </a:p>
          <a:p>
            <a:pPr marL="0" indent="0">
              <a:buNone/>
            </a:pPr>
            <a:r>
              <a:rPr lang="en-US" sz="1600" dirty="0" smtClean="0"/>
              <a:t>Meeting standards is a shared responsibility across the County. DTech </a:t>
            </a:r>
            <a:r>
              <a:rPr lang="en-US" sz="1600" dirty="0"/>
              <a:t>will seek out a countywide accessibility training </a:t>
            </a:r>
            <a:r>
              <a:rPr lang="en-US" sz="1600" dirty="0" smtClean="0"/>
              <a:t>program and </a:t>
            </a:r>
            <a:r>
              <a:rPr lang="en-US" sz="1600" dirty="0"/>
              <a:t>include all content </a:t>
            </a:r>
            <a:r>
              <a:rPr lang="en-US" sz="1600" dirty="0" smtClean="0"/>
              <a:t>contributors. The training request will include development of written processes and procedure reference materials.</a:t>
            </a:r>
          </a:p>
          <a:p>
            <a:pPr marL="0" indent="0">
              <a:buNone/>
            </a:pPr>
            <a:endParaRPr lang="en-US" sz="1600" dirty="0"/>
          </a:p>
          <a:p>
            <a:pPr marL="0" indent="0">
              <a:buNone/>
            </a:pPr>
            <a:r>
              <a:rPr lang="en-US" sz="1600" dirty="0"/>
              <a:t>DTech will also look for </a:t>
            </a:r>
            <a:r>
              <a:rPr lang="en-US" sz="1600" dirty="0" smtClean="0"/>
              <a:t>curriculum </a:t>
            </a:r>
            <a:r>
              <a:rPr lang="en-US" sz="1600" dirty="0"/>
              <a:t>that can be </a:t>
            </a:r>
            <a:r>
              <a:rPr lang="en-US" sz="1600" dirty="0" smtClean="0"/>
              <a:t>published to the </a:t>
            </a:r>
            <a:r>
              <a:rPr lang="en-US" sz="1600" dirty="0"/>
              <a:t>County’s learning management </a:t>
            </a:r>
            <a:r>
              <a:rPr lang="en-US" sz="1600" dirty="0" smtClean="0"/>
              <a:t>system that can be taken on demand.</a:t>
            </a:r>
          </a:p>
          <a:p>
            <a:pPr marL="0" indent="0">
              <a:buNone/>
            </a:pPr>
            <a:endParaRPr lang="en-US" sz="1600" dirty="0" smtClean="0"/>
          </a:p>
          <a:p>
            <a:pPr marL="0" indent="0">
              <a:buNone/>
            </a:pPr>
            <a:r>
              <a:rPr lang="en-US" sz="1600" dirty="0"/>
              <a:t>DTech will </a:t>
            </a:r>
            <a:r>
              <a:rPr lang="en-US" sz="1600" dirty="0" smtClean="0"/>
              <a:t>review the County Web Accessibility Policy </a:t>
            </a:r>
            <a:r>
              <a:rPr lang="en-US" sz="1600" dirty="0"/>
              <a:t>and distribute to all Departmental Content Contributors to ensure they are aware of their responsibilities</a:t>
            </a:r>
          </a:p>
          <a:p>
            <a:pPr marL="0" indent="0">
              <a:buNone/>
            </a:pPr>
            <a:endParaRPr lang="en-US" altLang="en-US" sz="1600" dirty="0"/>
          </a:p>
        </p:txBody>
      </p:sp>
      <p:sp>
        <p:nvSpPr>
          <p:cNvPr id="4099" name="Date Placeholder 3"/>
          <p:cNvSpPr>
            <a:spLocks noGrp="1"/>
          </p:cNvSpPr>
          <p:nvPr>
            <p:ph type="dt" sz="quarter" idx="10"/>
          </p:nvPr>
        </p:nvSpPr>
        <p:spPr bwMode="auto">
          <a:xfrm>
            <a:off x="347663" y="6324600"/>
            <a:ext cx="1557337"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Calibri" panose="020F0502020204030204" pitchFamily="34" charset="0"/>
                <a:cs typeface="Arial" panose="020B0604020202020204" pitchFamily="34" charset="0"/>
              </a:rPr>
              <a:t>November 1, 2022 </a:t>
            </a:r>
          </a:p>
        </p:txBody>
      </p:sp>
      <p:sp>
        <p:nvSpPr>
          <p:cNvPr id="4101" name="Slide Number Placeholder 5"/>
          <p:cNvSpPr>
            <a:spLocks noGrp="1"/>
          </p:cNvSpPr>
          <p:nvPr>
            <p:ph type="sldNum" sz="quarter" idx="12"/>
          </p:nvPr>
        </p:nvSpPr>
        <p:spPr bwMode="auto">
          <a:xfrm>
            <a:off x="8408988" y="6274593"/>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251A4C-BE8A-4D3F-B670-FFFDD555A216}" type="slidenum">
              <a:rPr lang="en-US" altLang="en-US">
                <a:latin typeface="Calibri" panose="020F0502020204030204" pitchFamily="34" charset="0"/>
              </a:rPr>
              <a:pPr eaLnBrk="1" hangingPunct="1"/>
              <a:t>6</a:t>
            </a:fld>
            <a:endParaRPr lang="en-US" altLang="en-US" dirty="0">
              <a:latin typeface="Calibri" panose="020F0502020204030204" pitchFamily="34" charset="0"/>
            </a:endParaRPr>
          </a:p>
        </p:txBody>
      </p:sp>
      <p:sp>
        <p:nvSpPr>
          <p:cNvPr id="4103" name="TextBox 2"/>
          <p:cNvSpPr txBox="1">
            <a:spLocks noChangeArrowheads="1"/>
          </p:cNvSpPr>
          <p:nvPr/>
        </p:nvSpPr>
        <p:spPr bwMode="auto">
          <a:xfrm>
            <a:off x="347663" y="381000"/>
            <a:ext cx="8305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dirty="0" smtClean="0">
                <a:cs typeface="Arial" panose="020B0604020202020204" pitchFamily="34" charset="0"/>
              </a:rPr>
              <a:t>Recommendation 3</a:t>
            </a:r>
          </a:p>
          <a:p>
            <a:pPr eaLnBrk="1" hangingPunct="1"/>
            <a:endParaRPr lang="en-US" altLang="en-US" sz="3600" dirty="0">
              <a:cs typeface="Arial" panose="020B0604020202020204" pitchFamily="34" charset="0"/>
            </a:endParaRPr>
          </a:p>
        </p:txBody>
      </p:sp>
      <p:cxnSp>
        <p:nvCxnSpPr>
          <p:cNvPr id="3" name="Straight Connector 2"/>
          <p:cNvCxnSpPr/>
          <p:nvPr/>
        </p:nvCxnSpPr>
        <p:spPr>
          <a:xfrm flipH="1">
            <a:off x="347663" y="6248400"/>
            <a:ext cx="8415337"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47663" y="1027113"/>
            <a:ext cx="8415337" cy="46037"/>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ooter Placeholder 4"/>
          <p:cNvSpPr>
            <a:spLocks noGrp="1"/>
          </p:cNvSpPr>
          <p:nvPr>
            <p:ph type="ftr" sz="quarter" idx="11"/>
          </p:nvPr>
        </p:nvSpPr>
        <p:spPr bwMode="auto">
          <a:xfrm>
            <a:off x="2057400" y="6296025"/>
            <a:ext cx="54102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mn-lt"/>
                <a:cs typeface="Tahoma" panose="020B0604030504040204" pitchFamily="34" charset="0"/>
              </a:rPr>
              <a:t>Disabilities Advisory Commission</a:t>
            </a:r>
          </a:p>
        </p:txBody>
      </p:sp>
    </p:spTree>
    <p:extLst>
      <p:ext uri="{BB962C8B-B14F-4D97-AF65-F5344CB8AC3E}">
        <p14:creationId xmlns:p14="http://schemas.microsoft.com/office/powerpoint/2010/main" val="3468274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381000" y="1524000"/>
            <a:ext cx="8272463" cy="4572000"/>
          </a:xfrm>
        </p:spPr>
        <p:txBody>
          <a:bodyPr/>
          <a:lstStyle/>
          <a:p>
            <a:pPr marL="0" indent="0" eaLnBrk="1" hangingPunct="1">
              <a:spcBef>
                <a:spcPct val="0"/>
              </a:spcBef>
              <a:buNone/>
            </a:pPr>
            <a:r>
              <a:rPr lang="en-US" altLang="en-US" sz="2400" dirty="0" smtClean="0">
                <a:cs typeface="Arial" panose="020B0604020202020204" pitchFamily="34" charset="0"/>
              </a:rPr>
              <a:t>Recommendation</a:t>
            </a:r>
          </a:p>
          <a:p>
            <a:pPr marL="0" indent="0" eaLnBrk="1" hangingPunct="1">
              <a:spcBef>
                <a:spcPct val="0"/>
              </a:spcBef>
              <a:buNone/>
            </a:pPr>
            <a:r>
              <a:rPr lang="en-US" sz="1600" dirty="0"/>
              <a:t>Review website postings for access before being </a:t>
            </a:r>
            <a:r>
              <a:rPr lang="en-US" sz="1600" dirty="0" smtClean="0"/>
              <a:t>posted.</a:t>
            </a:r>
            <a:endParaRPr lang="en-US" sz="1600" dirty="0"/>
          </a:p>
          <a:p>
            <a:pPr marL="0" indent="0" eaLnBrk="1" hangingPunct="1">
              <a:spcBef>
                <a:spcPct val="0"/>
              </a:spcBef>
              <a:buNone/>
            </a:pPr>
            <a:endParaRPr lang="en-US" altLang="en-US" sz="1600" dirty="0"/>
          </a:p>
          <a:p>
            <a:pPr marL="0" indent="0" eaLnBrk="1" hangingPunct="1">
              <a:spcBef>
                <a:spcPct val="0"/>
              </a:spcBef>
              <a:buNone/>
            </a:pPr>
            <a:r>
              <a:rPr lang="en-US" altLang="en-US" sz="2400" dirty="0" smtClean="0">
                <a:cs typeface="Arial" panose="020B0604020202020204" pitchFamily="34" charset="0"/>
              </a:rPr>
              <a:t>Response </a:t>
            </a:r>
          </a:p>
          <a:p>
            <a:pPr marL="0" indent="0" eaLnBrk="1" hangingPunct="1">
              <a:spcBef>
                <a:spcPct val="0"/>
              </a:spcBef>
              <a:buNone/>
            </a:pPr>
            <a:r>
              <a:rPr lang="en-US" sz="1600" dirty="0"/>
              <a:t>The County website has </a:t>
            </a:r>
            <a:r>
              <a:rPr lang="en-US" sz="1600" dirty="0" smtClean="0"/>
              <a:t>more </a:t>
            </a:r>
            <a:r>
              <a:rPr lang="en-US" sz="1600" dirty="0"/>
              <a:t>31,000 new posts or edits each year. At this </a:t>
            </a:r>
            <a:r>
              <a:rPr lang="en-US" sz="1600" dirty="0" smtClean="0"/>
              <a:t>time, </a:t>
            </a:r>
            <a:r>
              <a:rPr lang="en-US" sz="1600" dirty="0" err="1" smtClean="0"/>
              <a:t>DTech</a:t>
            </a:r>
            <a:r>
              <a:rPr lang="en-US" sz="1600" dirty="0" smtClean="0"/>
              <a:t> staff is not able to review all postings. </a:t>
            </a:r>
          </a:p>
          <a:p>
            <a:pPr marL="0" indent="0" eaLnBrk="1" hangingPunct="1">
              <a:spcBef>
                <a:spcPct val="0"/>
              </a:spcBef>
              <a:buNone/>
            </a:pPr>
            <a:endParaRPr lang="en-US" sz="1600" dirty="0"/>
          </a:p>
          <a:p>
            <a:pPr marL="0" indent="0" eaLnBrk="1" hangingPunct="1">
              <a:spcBef>
                <a:spcPct val="0"/>
              </a:spcBef>
              <a:buNone/>
            </a:pPr>
            <a:r>
              <a:rPr lang="en-US" sz="1600" dirty="0" err="1" smtClean="0"/>
              <a:t>DTech</a:t>
            </a:r>
            <a:r>
              <a:rPr lang="en-US" sz="1600" dirty="0" smtClean="0"/>
              <a:t> </a:t>
            </a:r>
            <a:r>
              <a:rPr lang="en-US" sz="1600" dirty="0"/>
              <a:t>recommends departmental content contributors correct issues utilizing the training mentioned </a:t>
            </a:r>
            <a:r>
              <a:rPr lang="en-US" sz="1600" dirty="0" smtClean="0"/>
              <a:t>previously, </a:t>
            </a:r>
            <a:r>
              <a:rPr lang="en-US" sz="1600" dirty="0"/>
              <a:t>combined with feedback from automated scanning tools which report accessibility and website related issues</a:t>
            </a:r>
            <a:r>
              <a:rPr lang="en-US" sz="1600" dirty="0" smtClean="0"/>
              <a:t>. </a:t>
            </a:r>
            <a:endParaRPr lang="en-US" altLang="en-US" sz="1600" dirty="0"/>
          </a:p>
        </p:txBody>
      </p:sp>
      <p:sp>
        <p:nvSpPr>
          <p:cNvPr id="4099" name="Date Placeholder 3"/>
          <p:cNvSpPr>
            <a:spLocks noGrp="1"/>
          </p:cNvSpPr>
          <p:nvPr>
            <p:ph type="dt" sz="quarter" idx="10"/>
          </p:nvPr>
        </p:nvSpPr>
        <p:spPr bwMode="auto">
          <a:xfrm>
            <a:off x="381000" y="6324600"/>
            <a:ext cx="15240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mn-lt"/>
                <a:cs typeface="Arial" panose="020B0604020202020204" pitchFamily="34" charset="0"/>
              </a:rPr>
              <a:t>November 1, 2022 </a:t>
            </a:r>
          </a:p>
        </p:txBody>
      </p:sp>
      <p:sp>
        <p:nvSpPr>
          <p:cNvPr id="4101" name="Slide Number Placeholder 5"/>
          <p:cNvSpPr>
            <a:spLocks noGrp="1"/>
          </p:cNvSpPr>
          <p:nvPr>
            <p:ph type="sldNum" sz="quarter" idx="12"/>
          </p:nvPr>
        </p:nvSpPr>
        <p:spPr bwMode="auto">
          <a:xfrm>
            <a:off x="8433961" y="6296024"/>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251A4C-BE8A-4D3F-B670-FFFDD555A216}" type="slidenum">
              <a:rPr lang="en-US" altLang="en-US">
                <a:latin typeface="+mn-lt"/>
              </a:rPr>
              <a:pPr eaLnBrk="1" hangingPunct="1"/>
              <a:t>7</a:t>
            </a:fld>
            <a:endParaRPr lang="en-US" altLang="en-US" dirty="0">
              <a:latin typeface="+mn-lt"/>
            </a:endParaRPr>
          </a:p>
        </p:txBody>
      </p:sp>
      <p:sp>
        <p:nvSpPr>
          <p:cNvPr id="4103" name="TextBox 2"/>
          <p:cNvSpPr txBox="1">
            <a:spLocks noChangeArrowheads="1"/>
          </p:cNvSpPr>
          <p:nvPr/>
        </p:nvSpPr>
        <p:spPr bwMode="auto">
          <a:xfrm>
            <a:off x="347663" y="381000"/>
            <a:ext cx="8305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dirty="0" smtClean="0">
                <a:cs typeface="Arial" panose="020B0604020202020204" pitchFamily="34" charset="0"/>
              </a:rPr>
              <a:t>Recommendation 4</a:t>
            </a:r>
          </a:p>
          <a:p>
            <a:pPr eaLnBrk="1" hangingPunct="1"/>
            <a:endParaRPr lang="en-US" altLang="en-US" sz="3600" dirty="0">
              <a:cs typeface="Arial" panose="020B0604020202020204" pitchFamily="34" charset="0"/>
            </a:endParaRPr>
          </a:p>
        </p:txBody>
      </p:sp>
      <p:cxnSp>
        <p:nvCxnSpPr>
          <p:cNvPr id="3" name="Straight Connector 2"/>
          <p:cNvCxnSpPr/>
          <p:nvPr/>
        </p:nvCxnSpPr>
        <p:spPr>
          <a:xfrm flipH="1">
            <a:off x="347663" y="6248400"/>
            <a:ext cx="8415337"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47663" y="1027113"/>
            <a:ext cx="8415337" cy="46037"/>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ooter Placeholder 4"/>
          <p:cNvSpPr txBox="1">
            <a:spLocks/>
          </p:cNvSpPr>
          <p:nvPr/>
        </p:nvSpPr>
        <p:spPr bwMode="auto">
          <a:xfrm>
            <a:off x="2209800" y="6293864"/>
            <a:ext cx="5410200" cy="3222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ctr"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eaLnBrk="1" hangingPunct="1"/>
            <a:r>
              <a:rPr lang="en-US" altLang="en-US" dirty="0" smtClean="0">
                <a:latin typeface="+mn-lt"/>
                <a:cs typeface="Tahoma" panose="020B0604030504040204" pitchFamily="34" charset="0"/>
              </a:rPr>
              <a:t>Disabilities Advisory Commission</a:t>
            </a:r>
          </a:p>
        </p:txBody>
      </p:sp>
    </p:spTree>
    <p:extLst>
      <p:ext uri="{BB962C8B-B14F-4D97-AF65-F5344CB8AC3E}">
        <p14:creationId xmlns:p14="http://schemas.microsoft.com/office/powerpoint/2010/main" val="1333195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381000" y="1524000"/>
            <a:ext cx="8272463" cy="4572000"/>
          </a:xfrm>
        </p:spPr>
        <p:txBody>
          <a:bodyPr/>
          <a:lstStyle/>
          <a:p>
            <a:pPr marL="0" indent="0" eaLnBrk="1" hangingPunct="1">
              <a:spcBef>
                <a:spcPct val="0"/>
              </a:spcBef>
              <a:buNone/>
            </a:pPr>
            <a:r>
              <a:rPr lang="en-US" altLang="en-US" sz="2400" dirty="0" smtClean="0">
                <a:cs typeface="Arial" panose="020B0604020202020204" pitchFamily="34" charset="0"/>
              </a:rPr>
              <a:t>Recommendation</a:t>
            </a:r>
          </a:p>
          <a:p>
            <a:pPr marL="0" indent="0" eaLnBrk="1" hangingPunct="1">
              <a:spcBef>
                <a:spcPct val="0"/>
              </a:spcBef>
              <a:buNone/>
            </a:pPr>
            <a:r>
              <a:rPr lang="en-US" sz="1600" dirty="0"/>
              <a:t>Adopt Web Content Accessibility Guidelines (WCAG) 2.1 AA as the County </a:t>
            </a:r>
            <a:r>
              <a:rPr lang="en-US" sz="1600" dirty="0" smtClean="0"/>
              <a:t>standard.</a:t>
            </a:r>
            <a:endParaRPr lang="en-US" sz="1600" dirty="0"/>
          </a:p>
          <a:p>
            <a:pPr marL="0" indent="0" eaLnBrk="1" hangingPunct="1">
              <a:spcBef>
                <a:spcPct val="0"/>
              </a:spcBef>
              <a:buNone/>
            </a:pPr>
            <a:endParaRPr lang="en-US" altLang="en-US" sz="1600" dirty="0"/>
          </a:p>
          <a:p>
            <a:pPr marL="0" indent="0" eaLnBrk="1" hangingPunct="1">
              <a:spcBef>
                <a:spcPct val="0"/>
              </a:spcBef>
              <a:buNone/>
            </a:pPr>
            <a:r>
              <a:rPr lang="en-US" altLang="en-US" sz="2400" dirty="0" smtClean="0">
                <a:cs typeface="Arial" panose="020B0604020202020204" pitchFamily="34" charset="0"/>
              </a:rPr>
              <a:t>Response</a:t>
            </a:r>
          </a:p>
          <a:p>
            <a:pPr marL="0" indent="0" eaLnBrk="1" hangingPunct="1">
              <a:spcBef>
                <a:spcPct val="0"/>
              </a:spcBef>
              <a:buNone/>
            </a:pPr>
            <a:r>
              <a:rPr lang="en-US" sz="1600" dirty="0" err="1" smtClean="0"/>
              <a:t>DTech’s</a:t>
            </a:r>
            <a:r>
              <a:rPr lang="en-US" sz="1600" dirty="0" smtClean="0"/>
              <a:t> current </a:t>
            </a:r>
            <a:r>
              <a:rPr lang="en-US" sz="1600" dirty="0"/>
              <a:t>standard is WCAG 2.0 AA. We will begin researching WCAG 2.1 AA and </a:t>
            </a:r>
            <a:r>
              <a:rPr lang="en-US" sz="1600" dirty="0" smtClean="0"/>
              <a:t>review and update </a:t>
            </a:r>
            <a:r>
              <a:rPr lang="en-US" sz="1600" dirty="0"/>
              <a:t>our policies as we implement the new web content </a:t>
            </a:r>
            <a:r>
              <a:rPr lang="en-US" sz="1600" dirty="0" smtClean="0"/>
              <a:t>management solution. DTech will request information on WCAG 2.1 AA be including in the training curriculum.</a:t>
            </a:r>
            <a:endParaRPr lang="en-US" altLang="en-US" sz="1600" dirty="0"/>
          </a:p>
        </p:txBody>
      </p:sp>
      <p:sp>
        <p:nvSpPr>
          <p:cNvPr id="4099" name="Date Placeholder 3"/>
          <p:cNvSpPr>
            <a:spLocks noGrp="1"/>
          </p:cNvSpPr>
          <p:nvPr>
            <p:ph type="dt" sz="quarter" idx="10"/>
          </p:nvPr>
        </p:nvSpPr>
        <p:spPr bwMode="auto">
          <a:xfrm>
            <a:off x="347663" y="6324600"/>
            <a:ext cx="1785937"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Calibri" panose="020F0502020204030204" pitchFamily="34" charset="0"/>
                <a:cs typeface="Arial" panose="020B0604020202020204" pitchFamily="34" charset="0"/>
              </a:rPr>
              <a:t>November 1, 2022 </a:t>
            </a:r>
          </a:p>
        </p:txBody>
      </p:sp>
      <p:sp>
        <p:nvSpPr>
          <p:cNvPr id="4101" name="Slide Number Placeholder 5"/>
          <p:cNvSpPr>
            <a:spLocks noGrp="1"/>
          </p:cNvSpPr>
          <p:nvPr>
            <p:ph type="sldNum" sz="quarter" idx="12"/>
          </p:nvPr>
        </p:nvSpPr>
        <p:spPr bwMode="auto">
          <a:xfrm>
            <a:off x="8476457" y="6324600"/>
            <a:ext cx="354012" cy="3378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251A4C-BE8A-4D3F-B670-FFFDD555A216}" type="slidenum">
              <a:rPr lang="en-US" altLang="en-US">
                <a:latin typeface="+mj-lt"/>
              </a:rPr>
              <a:pPr eaLnBrk="1" hangingPunct="1"/>
              <a:t>8</a:t>
            </a:fld>
            <a:endParaRPr lang="en-US" altLang="en-US" dirty="0">
              <a:latin typeface="+mj-lt"/>
            </a:endParaRPr>
          </a:p>
        </p:txBody>
      </p:sp>
      <p:sp>
        <p:nvSpPr>
          <p:cNvPr id="4103" name="TextBox 2"/>
          <p:cNvSpPr txBox="1">
            <a:spLocks noChangeArrowheads="1"/>
          </p:cNvSpPr>
          <p:nvPr/>
        </p:nvSpPr>
        <p:spPr bwMode="auto">
          <a:xfrm>
            <a:off x="347663" y="381000"/>
            <a:ext cx="8305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dirty="0" smtClean="0">
                <a:cs typeface="Arial" panose="020B0604020202020204" pitchFamily="34" charset="0"/>
              </a:rPr>
              <a:t>Recommendation 5</a:t>
            </a:r>
          </a:p>
          <a:p>
            <a:pPr eaLnBrk="1" hangingPunct="1"/>
            <a:endParaRPr lang="en-US" altLang="en-US" sz="3600" dirty="0">
              <a:cs typeface="Arial" panose="020B0604020202020204" pitchFamily="34" charset="0"/>
            </a:endParaRPr>
          </a:p>
        </p:txBody>
      </p:sp>
      <p:cxnSp>
        <p:nvCxnSpPr>
          <p:cNvPr id="3" name="Straight Connector 2"/>
          <p:cNvCxnSpPr/>
          <p:nvPr/>
        </p:nvCxnSpPr>
        <p:spPr>
          <a:xfrm flipH="1">
            <a:off x="264380" y="6246079"/>
            <a:ext cx="8415337"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47663" y="1027113"/>
            <a:ext cx="8415337" cy="46037"/>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ooter Placeholder 4"/>
          <p:cNvSpPr>
            <a:spLocks noGrp="1"/>
          </p:cNvSpPr>
          <p:nvPr>
            <p:ph type="ftr" sz="quarter" idx="11"/>
          </p:nvPr>
        </p:nvSpPr>
        <p:spPr bwMode="auto">
          <a:xfrm>
            <a:off x="2590800" y="6252482"/>
            <a:ext cx="44958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mn-lt"/>
                <a:cs typeface="Tahoma" panose="020B0604030504040204" pitchFamily="34" charset="0"/>
              </a:rPr>
              <a:t>Disabilities Advisory Commission</a:t>
            </a:r>
          </a:p>
        </p:txBody>
      </p:sp>
    </p:spTree>
    <p:extLst>
      <p:ext uri="{BB962C8B-B14F-4D97-AF65-F5344CB8AC3E}">
        <p14:creationId xmlns:p14="http://schemas.microsoft.com/office/powerpoint/2010/main" val="1766398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381000" y="1524000"/>
            <a:ext cx="8272463" cy="4572000"/>
          </a:xfrm>
        </p:spPr>
        <p:txBody>
          <a:bodyPr/>
          <a:lstStyle/>
          <a:p>
            <a:pPr marL="0" indent="0" eaLnBrk="1" hangingPunct="1">
              <a:spcBef>
                <a:spcPct val="0"/>
              </a:spcBef>
              <a:buNone/>
            </a:pPr>
            <a:r>
              <a:rPr lang="en-US" altLang="en-US" sz="2400" dirty="0" smtClean="0">
                <a:cs typeface="Arial" panose="020B0604020202020204" pitchFamily="34" charset="0"/>
              </a:rPr>
              <a:t>Recommendation</a:t>
            </a:r>
          </a:p>
          <a:p>
            <a:pPr marL="0" indent="0" eaLnBrk="1" hangingPunct="1">
              <a:spcBef>
                <a:spcPct val="0"/>
              </a:spcBef>
              <a:buNone/>
            </a:pPr>
            <a:r>
              <a:rPr lang="en-US" sz="1600" dirty="0"/>
              <a:t>Obtain input from people with disabilities regarding the accessibility of the County website and all county kiosks.</a:t>
            </a:r>
          </a:p>
          <a:p>
            <a:pPr marL="0" indent="0" eaLnBrk="1" hangingPunct="1">
              <a:spcBef>
                <a:spcPct val="0"/>
              </a:spcBef>
              <a:buNone/>
            </a:pPr>
            <a:endParaRPr lang="en-US" altLang="en-US" sz="1600" dirty="0"/>
          </a:p>
          <a:p>
            <a:pPr marL="0" indent="0" eaLnBrk="1" hangingPunct="1">
              <a:spcBef>
                <a:spcPct val="0"/>
              </a:spcBef>
              <a:buNone/>
            </a:pPr>
            <a:r>
              <a:rPr lang="en-US" altLang="en-US" sz="2400" dirty="0" smtClean="0">
                <a:cs typeface="Arial" panose="020B0604020202020204" pitchFamily="34" charset="0"/>
              </a:rPr>
              <a:t>Response </a:t>
            </a:r>
          </a:p>
          <a:p>
            <a:pPr marL="0" indent="0" eaLnBrk="1" hangingPunct="1">
              <a:spcBef>
                <a:spcPct val="0"/>
              </a:spcBef>
              <a:buNone/>
            </a:pPr>
            <a:r>
              <a:rPr lang="en-US" sz="1600" dirty="0"/>
              <a:t>We will provide updates to the DAC on the project status </a:t>
            </a:r>
            <a:r>
              <a:rPr lang="en-US" sz="1600" dirty="0" smtClean="0"/>
              <a:t>for </a:t>
            </a:r>
            <a:r>
              <a:rPr lang="en-US" sz="1600" dirty="0"/>
              <a:t>the new web content and kiosk solutions.</a:t>
            </a:r>
            <a:endParaRPr lang="en-US" altLang="en-US" sz="1600" dirty="0"/>
          </a:p>
        </p:txBody>
      </p:sp>
      <p:sp>
        <p:nvSpPr>
          <p:cNvPr id="4099" name="Date Placeholder 3"/>
          <p:cNvSpPr>
            <a:spLocks noGrp="1"/>
          </p:cNvSpPr>
          <p:nvPr>
            <p:ph type="dt" sz="quarter" idx="10"/>
          </p:nvPr>
        </p:nvSpPr>
        <p:spPr bwMode="auto">
          <a:xfrm>
            <a:off x="347663" y="6267410"/>
            <a:ext cx="1557337"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mn-lt"/>
                <a:cs typeface="Arial" panose="020B0604020202020204" pitchFamily="34" charset="0"/>
              </a:rPr>
              <a:t>November 1, 2022 </a:t>
            </a:r>
          </a:p>
        </p:txBody>
      </p:sp>
      <p:sp>
        <p:nvSpPr>
          <p:cNvPr id="4101" name="Slide Number Placeholder 5"/>
          <p:cNvSpPr>
            <a:spLocks noGrp="1"/>
          </p:cNvSpPr>
          <p:nvPr>
            <p:ph type="sldNum" sz="quarter" idx="12"/>
          </p:nvPr>
        </p:nvSpPr>
        <p:spPr bwMode="auto">
          <a:xfrm>
            <a:off x="8396181" y="6253363"/>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251A4C-BE8A-4D3F-B670-FFFDD555A216}" type="slidenum">
              <a:rPr lang="en-US" altLang="en-US">
                <a:latin typeface="+mj-lt"/>
              </a:rPr>
              <a:pPr eaLnBrk="1" hangingPunct="1"/>
              <a:t>9</a:t>
            </a:fld>
            <a:endParaRPr lang="en-US" altLang="en-US" dirty="0">
              <a:latin typeface="+mj-lt"/>
            </a:endParaRPr>
          </a:p>
        </p:txBody>
      </p:sp>
      <p:sp>
        <p:nvSpPr>
          <p:cNvPr id="4103" name="TextBox 2"/>
          <p:cNvSpPr txBox="1">
            <a:spLocks noChangeArrowheads="1"/>
          </p:cNvSpPr>
          <p:nvPr/>
        </p:nvSpPr>
        <p:spPr bwMode="auto">
          <a:xfrm>
            <a:off x="347663" y="381000"/>
            <a:ext cx="8305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dirty="0" smtClean="0">
                <a:cs typeface="Arial" panose="020B0604020202020204" pitchFamily="34" charset="0"/>
              </a:rPr>
              <a:t>Recommendation 6</a:t>
            </a:r>
          </a:p>
          <a:p>
            <a:pPr eaLnBrk="1" hangingPunct="1"/>
            <a:endParaRPr lang="en-US" altLang="en-US" sz="3600" dirty="0">
              <a:cs typeface="Arial" panose="020B0604020202020204" pitchFamily="34" charset="0"/>
            </a:endParaRPr>
          </a:p>
        </p:txBody>
      </p:sp>
      <p:cxnSp>
        <p:nvCxnSpPr>
          <p:cNvPr id="3" name="Straight Connector 2"/>
          <p:cNvCxnSpPr/>
          <p:nvPr/>
        </p:nvCxnSpPr>
        <p:spPr>
          <a:xfrm flipH="1">
            <a:off x="347663" y="6248400"/>
            <a:ext cx="8415337"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47663" y="1027113"/>
            <a:ext cx="8415337" cy="46037"/>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ooter Placeholder 4"/>
          <p:cNvSpPr>
            <a:spLocks noGrp="1"/>
          </p:cNvSpPr>
          <p:nvPr>
            <p:ph type="ftr" sz="quarter" idx="11"/>
          </p:nvPr>
        </p:nvSpPr>
        <p:spPr bwMode="auto">
          <a:xfrm>
            <a:off x="2590800" y="6252482"/>
            <a:ext cx="44958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latin typeface="+mn-lt"/>
                <a:cs typeface="Tahoma" panose="020B0604030504040204" pitchFamily="34" charset="0"/>
              </a:rPr>
              <a:t>Disabilities Advisory Commission</a:t>
            </a:r>
          </a:p>
        </p:txBody>
      </p:sp>
    </p:spTree>
    <p:extLst>
      <p:ext uri="{BB962C8B-B14F-4D97-AF65-F5344CB8AC3E}">
        <p14:creationId xmlns:p14="http://schemas.microsoft.com/office/powerpoint/2010/main" val="862291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B5ACB96C7F2C4580B06E8AC9FC6C7F" ma:contentTypeVersion="2" ma:contentTypeDescription="Create a new document." ma:contentTypeScope="" ma:versionID="9446c26df18eaada1a288506e1debda2">
  <xsd:schema xmlns:xsd="http://www.w3.org/2001/XMLSchema" xmlns:xs="http://www.w3.org/2001/XMLSchema" xmlns:p="http://schemas.microsoft.com/office/2006/metadata/properties" xmlns:ns1="http://schemas.microsoft.com/sharepoint/v3" xmlns:ns2="364717b0-ce7f-4dd4-9458-d204feae88ec" targetNamespace="http://schemas.microsoft.com/office/2006/metadata/properties" ma:root="true" ma:fieldsID="611f1855e6cf9ba30e2c011669a1ecd7" ns1:_="" ns2:_="">
    <xsd:import namespace="http://schemas.microsoft.com/sharepoint/v3"/>
    <xsd:import namespace="364717b0-ce7f-4dd4-9458-d204feae88e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64717b0-ce7f-4dd4-9458-d204feae88ec"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33C089E-FF88-4F47-8AE0-2494B7D8888C}"/>
</file>

<file path=customXml/itemProps2.xml><?xml version="1.0" encoding="utf-8"?>
<ds:datastoreItem xmlns:ds="http://schemas.openxmlformats.org/officeDocument/2006/customXml" ds:itemID="{07BB2CE3-5AF1-4F68-9B54-FA690E255089}"/>
</file>

<file path=customXml/itemProps3.xml><?xml version="1.0" encoding="utf-8"?>
<ds:datastoreItem xmlns:ds="http://schemas.openxmlformats.org/officeDocument/2006/customXml" ds:itemID="{5BC39886-5A4F-47CD-9450-4B7D335EA8DA}"/>
</file>

<file path=docProps/app.xml><?xml version="1.0" encoding="utf-8"?>
<Properties xmlns="http://schemas.openxmlformats.org/officeDocument/2006/extended-properties" xmlns:vt="http://schemas.openxmlformats.org/officeDocument/2006/docPropsVTypes">
  <Template/>
  <TotalTime>11008</TotalTime>
  <Words>1170</Words>
  <Application>Microsoft Office PowerPoint</Application>
  <PresentationFormat>On-screen Show (4:3)</PresentationFormat>
  <Paragraphs>131</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Black</vt:lpstr>
      <vt:lpstr>Calibri</vt:lpstr>
      <vt:lpstr>Tahoma</vt:lpstr>
      <vt:lpstr>Office Theme</vt:lpstr>
      <vt:lpstr>PowerPoint Presentation</vt:lpstr>
      <vt:lpstr>Agenda</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County of Sacramento DHHS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Recommended Budget Fiscal Year 2011-12</dc:title>
  <dc:creator>davisa</dc:creator>
  <cp:lastModifiedBy>Zollars. Corinna</cp:lastModifiedBy>
  <cp:revision>73</cp:revision>
  <cp:lastPrinted>2022-10-17T17:49:53Z</cp:lastPrinted>
  <dcterms:created xsi:type="dcterms:W3CDTF">2011-05-23T17:38:16Z</dcterms:created>
  <dcterms:modified xsi:type="dcterms:W3CDTF">2022-10-24T17:14:47Z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0x01010067B5ACB96C7F2C4580B06E8AC9FC6C7F</vt:lpwstr>
  </property>
</Properties>
</file>